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00" r:id="rId3"/>
    <p:sldId id="301" r:id="rId4"/>
    <p:sldId id="302" r:id="rId5"/>
    <p:sldId id="304" r:id="rId6"/>
    <p:sldId id="307" r:id="rId7"/>
    <p:sldId id="308" r:id="rId8"/>
    <p:sldId id="309" r:id="rId9"/>
    <p:sldId id="310" r:id="rId10"/>
    <p:sldId id="305" r:id="rId11"/>
    <p:sldId id="306" r:id="rId12"/>
    <p:sldId id="312" r:id="rId13"/>
    <p:sldId id="321" r:id="rId14"/>
    <p:sldId id="303" r:id="rId15"/>
    <p:sldId id="311" r:id="rId16"/>
    <p:sldId id="313" r:id="rId17"/>
    <p:sldId id="314" r:id="rId18"/>
    <p:sldId id="319" r:id="rId19"/>
    <p:sldId id="320" r:id="rId20"/>
    <p:sldId id="315" r:id="rId21"/>
    <p:sldId id="322" r:id="rId22"/>
    <p:sldId id="317" r:id="rId23"/>
    <p:sldId id="318" r:id="rId24"/>
    <p:sldId id="27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3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Feuil1!$A$2</c:f>
              <c:strCache>
                <c:ptCount val="1"/>
                <c:pt idx="0">
                  <c:v>Motoreducteur (BG45x15 PI)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Feuil1!$B$1:$F$1</c:f>
              <c:strCache>
                <c:ptCount val="5"/>
                <c:pt idx="0">
                  <c:v>Prix</c:v>
                </c:pt>
                <c:pt idx="1">
                  <c:v>Temps de Conception</c:v>
                </c:pt>
                <c:pt idx="2">
                  <c:v>Maitrise par l'écurie</c:v>
                </c:pt>
                <c:pt idx="3">
                  <c:v>Risques</c:v>
                </c:pt>
                <c:pt idx="4">
                  <c:v>Points FS</c:v>
                </c:pt>
              </c:strCache>
            </c:strRef>
          </c:cat>
          <c:val>
            <c:numRef>
              <c:f>Feuil1!$B$2:$F$2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4.5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2D-4C99-B811-2E6AED12BA7D}"/>
            </c:ext>
          </c:extLst>
        </c:ser>
        <c:ser>
          <c:idx val="1"/>
          <c:order val="1"/>
          <c:tx>
            <c:strRef>
              <c:f>Feuil1!$A$3</c:f>
              <c:strCache>
                <c:ptCount val="1"/>
                <c:pt idx="0">
                  <c:v>Pneumatique I : Geartronics Paddleshift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Feuil1!$B$1:$F$1</c:f>
              <c:strCache>
                <c:ptCount val="5"/>
                <c:pt idx="0">
                  <c:v>Prix</c:v>
                </c:pt>
                <c:pt idx="1">
                  <c:v>Temps de Conception</c:v>
                </c:pt>
                <c:pt idx="2">
                  <c:v>Maitrise par l'écurie</c:v>
                </c:pt>
                <c:pt idx="3">
                  <c:v>Risques</c:v>
                </c:pt>
                <c:pt idx="4">
                  <c:v>Points FS</c:v>
                </c:pt>
              </c:strCache>
            </c:strRef>
          </c:cat>
          <c:val>
            <c:numRef>
              <c:f>Feuil1!$B$3:$F$3</c:f>
              <c:numCache>
                <c:formatCode>General</c:formatCode>
                <c:ptCount val="5"/>
                <c:pt idx="0">
                  <c:v>0.5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2D-4C99-B811-2E6AED12BA7D}"/>
            </c:ext>
          </c:extLst>
        </c:ser>
        <c:ser>
          <c:idx val="2"/>
          <c:order val="2"/>
          <c:tx>
            <c:strRef>
              <c:f>Feuil1!$A$4</c:f>
              <c:strCache>
                <c:ptCount val="1"/>
                <c:pt idx="0">
                  <c:v>Comparaison : shifter (solénoïde)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Feuil1!$B$1:$F$1</c:f>
              <c:strCache>
                <c:ptCount val="5"/>
                <c:pt idx="0">
                  <c:v>Prix</c:v>
                </c:pt>
                <c:pt idx="1">
                  <c:v>Temps de Conception</c:v>
                </c:pt>
                <c:pt idx="2">
                  <c:v>Maitrise par l'écurie</c:v>
                </c:pt>
                <c:pt idx="3">
                  <c:v>Risques</c:v>
                </c:pt>
                <c:pt idx="4">
                  <c:v>Points FS</c:v>
                </c:pt>
              </c:strCache>
            </c:strRef>
          </c:cat>
          <c:val>
            <c:numRef>
              <c:f>Feuil1!$B$4:$F$4</c:f>
              <c:numCache>
                <c:formatCode>General</c:formatCode>
                <c:ptCount val="5"/>
                <c:pt idx="0">
                  <c:v>3.5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2D-4C99-B811-2E6AED12B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79168"/>
        <c:axId val="4837728"/>
      </c:radarChart>
      <c:catAx>
        <c:axId val="567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37728"/>
        <c:crosses val="autoZero"/>
        <c:auto val="1"/>
        <c:lblAlgn val="ctr"/>
        <c:lblOffset val="100"/>
        <c:noMultiLvlLbl val="0"/>
      </c:catAx>
      <c:valAx>
        <c:axId val="483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7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97D3-877F-4C75-BBC8-4570B03726D9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</dgm:pt>
    <dgm:pt modelId="{70FE835C-F5E5-460D-99F4-849D00E7D67C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r>
            <a:rPr lang="fr-FR" dirty="0"/>
            <a:t> </a:t>
          </a:r>
        </a:p>
      </dgm:t>
    </dgm:pt>
    <dgm:pt modelId="{E3D22A0C-DB63-40C9-9476-61A8EFBDF768}" type="parTrans" cxnId="{AE052430-06E1-467D-868F-9254CABE4935}">
      <dgm:prSet/>
      <dgm:spPr/>
      <dgm:t>
        <a:bodyPr/>
        <a:lstStyle/>
        <a:p>
          <a:endParaRPr lang="fr-FR"/>
        </a:p>
      </dgm:t>
    </dgm:pt>
    <dgm:pt modelId="{81D2F41D-154E-405F-8700-69A7D5684114}" type="sibTrans" cxnId="{AE052430-06E1-467D-868F-9254CABE4935}">
      <dgm:prSet/>
      <dgm:spPr/>
      <dgm:t>
        <a:bodyPr/>
        <a:lstStyle/>
        <a:p>
          <a:endParaRPr lang="fr-FR"/>
        </a:p>
      </dgm:t>
    </dgm:pt>
    <dgm:pt modelId="{5357021B-5451-4413-9E94-2A155E5A94B2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r>
            <a:rPr lang="fr-FR" dirty="0"/>
            <a:t> </a:t>
          </a:r>
        </a:p>
      </dgm:t>
    </dgm:pt>
    <dgm:pt modelId="{79C7CD1B-575B-48BC-B04A-86AB7A5CEA09}" type="parTrans" cxnId="{2AB76116-EBDD-472A-B411-D0A3F7653F3B}">
      <dgm:prSet/>
      <dgm:spPr/>
      <dgm:t>
        <a:bodyPr/>
        <a:lstStyle/>
        <a:p>
          <a:endParaRPr lang="fr-FR"/>
        </a:p>
      </dgm:t>
    </dgm:pt>
    <dgm:pt modelId="{079F916A-1EBF-416A-BDE3-FC064EBC4B8B}" type="sibTrans" cxnId="{2AB76116-EBDD-472A-B411-D0A3F7653F3B}">
      <dgm:prSet/>
      <dgm:spPr/>
      <dgm:t>
        <a:bodyPr/>
        <a:lstStyle/>
        <a:p>
          <a:endParaRPr lang="fr-FR"/>
        </a:p>
      </dgm:t>
    </dgm:pt>
    <dgm:pt modelId="{7626C839-A7A2-4EBC-8328-6256C5CB8A29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r>
            <a:rPr lang="fr-FR" dirty="0"/>
            <a:t> </a:t>
          </a:r>
        </a:p>
      </dgm:t>
    </dgm:pt>
    <dgm:pt modelId="{4B08B005-7A7C-47BD-9E6A-78905EC955F4}" type="parTrans" cxnId="{B5084E36-67FC-43A0-80F7-F9D188DFB58B}">
      <dgm:prSet/>
      <dgm:spPr/>
      <dgm:t>
        <a:bodyPr/>
        <a:lstStyle/>
        <a:p>
          <a:endParaRPr lang="fr-FR"/>
        </a:p>
      </dgm:t>
    </dgm:pt>
    <dgm:pt modelId="{1CF89598-89E6-4666-8533-0A2383057F80}" type="sibTrans" cxnId="{B5084E36-67FC-43A0-80F7-F9D188DFB58B}">
      <dgm:prSet/>
      <dgm:spPr/>
      <dgm:t>
        <a:bodyPr/>
        <a:lstStyle/>
        <a:p>
          <a:endParaRPr lang="fr-FR"/>
        </a:p>
      </dgm:t>
    </dgm:pt>
    <dgm:pt modelId="{FCF6A4C5-05C5-4E48-9CBE-FA08CF1BD94B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endParaRPr lang="fr-FR" dirty="0"/>
        </a:p>
      </dgm:t>
    </dgm:pt>
    <dgm:pt modelId="{A8FEB912-7E75-49E0-8AA6-1C081A1F9920}" type="parTrans" cxnId="{3824DDE2-6EF5-4DC5-9B51-BF6070012DC2}">
      <dgm:prSet/>
      <dgm:spPr/>
      <dgm:t>
        <a:bodyPr/>
        <a:lstStyle/>
        <a:p>
          <a:endParaRPr lang="fr-FR"/>
        </a:p>
      </dgm:t>
    </dgm:pt>
    <dgm:pt modelId="{66D2B218-B001-4180-A460-9FAB81276C6B}" type="sibTrans" cxnId="{3824DDE2-6EF5-4DC5-9B51-BF6070012DC2}">
      <dgm:prSet/>
      <dgm:spPr/>
      <dgm:t>
        <a:bodyPr/>
        <a:lstStyle/>
        <a:p>
          <a:endParaRPr lang="fr-FR"/>
        </a:p>
      </dgm:t>
    </dgm:pt>
    <dgm:pt modelId="{7CD917C5-A544-47CD-B2C1-5146028600F0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endParaRPr lang="fr-FR" dirty="0"/>
        </a:p>
      </dgm:t>
    </dgm:pt>
    <dgm:pt modelId="{FC6F8A10-98DD-4086-8593-DB37AD289CE1}" type="parTrans" cxnId="{83D33919-8660-48B3-AD65-E84E063870A7}">
      <dgm:prSet/>
      <dgm:spPr/>
      <dgm:t>
        <a:bodyPr/>
        <a:lstStyle/>
        <a:p>
          <a:endParaRPr lang="fr-FR"/>
        </a:p>
      </dgm:t>
    </dgm:pt>
    <dgm:pt modelId="{9AD4ECFF-4844-49C2-9584-D7CB35F3B139}" type="sibTrans" cxnId="{83D33919-8660-48B3-AD65-E84E063870A7}">
      <dgm:prSet/>
      <dgm:spPr/>
      <dgm:t>
        <a:bodyPr/>
        <a:lstStyle/>
        <a:p>
          <a:endParaRPr lang="fr-FR"/>
        </a:p>
      </dgm:t>
    </dgm:pt>
    <dgm:pt modelId="{7F9F3A57-222B-4215-9A0C-953D21082E4B}">
      <dgm:prSet phldrT="[Texte]"/>
      <dgm:spPr>
        <a:ln w="12700">
          <a:solidFill>
            <a:schemeClr val="tx1"/>
          </a:solidFill>
        </a:ln>
      </dgm:spPr>
      <dgm:t>
        <a:bodyPr/>
        <a:lstStyle/>
        <a:p>
          <a:r>
            <a:rPr lang="fr-FR" dirty="0"/>
            <a:t> </a:t>
          </a:r>
        </a:p>
      </dgm:t>
    </dgm:pt>
    <dgm:pt modelId="{8B0F608E-CEF2-4CF0-8A04-F441E807C879}" type="parTrans" cxnId="{6B9CA01F-5E6D-4937-8E1C-9AB03C4806EF}">
      <dgm:prSet/>
      <dgm:spPr/>
      <dgm:t>
        <a:bodyPr/>
        <a:lstStyle/>
        <a:p>
          <a:endParaRPr lang="fr-FR"/>
        </a:p>
      </dgm:t>
    </dgm:pt>
    <dgm:pt modelId="{778B3A09-F317-43C6-A745-ADECF491D3A3}" type="sibTrans" cxnId="{6B9CA01F-5E6D-4937-8E1C-9AB03C4806EF}">
      <dgm:prSet/>
      <dgm:spPr/>
      <dgm:t>
        <a:bodyPr/>
        <a:lstStyle/>
        <a:p>
          <a:endParaRPr lang="fr-FR"/>
        </a:p>
      </dgm:t>
    </dgm:pt>
    <dgm:pt modelId="{6FEC387A-BFD4-4BF6-963D-0A0F609611E4}" type="pres">
      <dgm:prSet presAssocID="{92C397D3-877F-4C75-BBC8-4570B03726D9}" presName="Name0" presStyleCnt="0">
        <dgm:presLayoutVars>
          <dgm:dir/>
          <dgm:animLvl val="lvl"/>
          <dgm:resizeHandles val="exact"/>
        </dgm:presLayoutVars>
      </dgm:prSet>
      <dgm:spPr/>
    </dgm:pt>
    <dgm:pt modelId="{4D1DA568-E377-4BD6-BA02-96891F16510C}" type="pres">
      <dgm:prSet presAssocID="{70FE835C-F5E5-460D-99F4-849D00E7D67C}" presName="parTxOnly" presStyleLbl="node1" presStyleIdx="0" presStyleCnt="6" custScaleX="64426" custLinFactY="47431" custLinFactNeighborX="34774" custLinFactNeighborY="100000">
        <dgm:presLayoutVars>
          <dgm:chMax val="0"/>
          <dgm:chPref val="0"/>
          <dgm:bulletEnabled val="1"/>
        </dgm:presLayoutVars>
      </dgm:prSet>
      <dgm:spPr/>
    </dgm:pt>
    <dgm:pt modelId="{853B9F20-390E-4F7A-AC80-335AA33657EE}" type="pres">
      <dgm:prSet presAssocID="{81D2F41D-154E-405F-8700-69A7D5684114}" presName="parTxOnlySpace" presStyleCnt="0"/>
      <dgm:spPr/>
    </dgm:pt>
    <dgm:pt modelId="{3C8550D8-7E9A-4CE0-826C-07D3A8558F8C}" type="pres">
      <dgm:prSet presAssocID="{7F9F3A57-222B-4215-9A0C-953D21082E4B}" presName="parTxOnly" presStyleLbl="node1" presStyleIdx="1" presStyleCnt="6" custScaleX="50445" custLinFactNeighborX="26332">
        <dgm:presLayoutVars>
          <dgm:chMax val="0"/>
          <dgm:chPref val="0"/>
          <dgm:bulletEnabled val="1"/>
        </dgm:presLayoutVars>
      </dgm:prSet>
      <dgm:spPr/>
    </dgm:pt>
    <dgm:pt modelId="{951986A0-5EF0-43FD-AF52-29811F3A60B4}" type="pres">
      <dgm:prSet presAssocID="{778B3A09-F317-43C6-A745-ADECF491D3A3}" presName="parTxOnlySpace" presStyleCnt="0"/>
      <dgm:spPr/>
    </dgm:pt>
    <dgm:pt modelId="{F6EA5A04-2B3E-4AA6-8CA1-FB0A945148D7}" type="pres">
      <dgm:prSet presAssocID="{5357021B-5451-4413-9E94-2A155E5A94B2}" presName="parTxOnly" presStyleLbl="node1" presStyleIdx="2" presStyleCnt="6" custLinFactNeighborX="23236">
        <dgm:presLayoutVars>
          <dgm:chMax val="0"/>
          <dgm:chPref val="0"/>
          <dgm:bulletEnabled val="1"/>
        </dgm:presLayoutVars>
      </dgm:prSet>
      <dgm:spPr/>
    </dgm:pt>
    <dgm:pt modelId="{BD969EAB-3690-4F87-B3BF-A0CF27F95840}" type="pres">
      <dgm:prSet presAssocID="{079F916A-1EBF-416A-BDE3-FC064EBC4B8B}" presName="parTxOnlySpace" presStyleCnt="0"/>
      <dgm:spPr/>
    </dgm:pt>
    <dgm:pt modelId="{E4F840EE-1741-406F-A681-F30D927F86F2}" type="pres">
      <dgm:prSet presAssocID="{7626C839-A7A2-4EBC-8328-6256C5CB8A29}" presName="parTxOnly" presStyleLbl="node1" presStyleIdx="3" presStyleCnt="6" custLinFactNeighborX="18142">
        <dgm:presLayoutVars>
          <dgm:chMax val="0"/>
          <dgm:chPref val="0"/>
          <dgm:bulletEnabled val="1"/>
        </dgm:presLayoutVars>
      </dgm:prSet>
      <dgm:spPr/>
    </dgm:pt>
    <dgm:pt modelId="{D802B845-F170-49AC-BD9B-A1FC8A07422D}" type="pres">
      <dgm:prSet presAssocID="{1CF89598-89E6-4666-8533-0A2383057F80}" presName="parTxOnlySpace" presStyleCnt="0"/>
      <dgm:spPr/>
    </dgm:pt>
    <dgm:pt modelId="{00836156-6B56-4817-BA10-70916EF5DA0F}" type="pres">
      <dgm:prSet presAssocID="{7CD917C5-A544-47CD-B2C1-5146028600F0}" presName="parTxOnly" presStyleLbl="node1" presStyleIdx="4" presStyleCnt="6" custLinFactNeighborX="9826">
        <dgm:presLayoutVars>
          <dgm:chMax val="0"/>
          <dgm:chPref val="0"/>
          <dgm:bulletEnabled val="1"/>
        </dgm:presLayoutVars>
      </dgm:prSet>
      <dgm:spPr/>
    </dgm:pt>
    <dgm:pt modelId="{A4F73A76-9A18-4658-AA5B-6D636ACDDD6A}" type="pres">
      <dgm:prSet presAssocID="{9AD4ECFF-4844-49C2-9584-D7CB35F3B139}" presName="parTxOnlySpace" presStyleCnt="0"/>
      <dgm:spPr/>
    </dgm:pt>
    <dgm:pt modelId="{2A845351-3A63-412C-83F7-B68B6536EEBE}" type="pres">
      <dgm:prSet presAssocID="{FCF6A4C5-05C5-4E48-9CBE-FA08CF1BD94B}" presName="parTxOnly" presStyleLbl="node1" presStyleIdx="5" presStyleCnt="6" custScaleX="76369" custLinFactNeighborX="5682">
        <dgm:presLayoutVars>
          <dgm:chMax val="0"/>
          <dgm:chPref val="0"/>
          <dgm:bulletEnabled val="1"/>
        </dgm:presLayoutVars>
      </dgm:prSet>
      <dgm:spPr/>
    </dgm:pt>
  </dgm:ptLst>
  <dgm:cxnLst>
    <dgm:cxn modelId="{6830ED12-09EC-4B37-8BAE-66D107979807}" type="presOf" srcId="{7626C839-A7A2-4EBC-8328-6256C5CB8A29}" destId="{E4F840EE-1741-406F-A681-F30D927F86F2}" srcOrd="0" destOrd="0" presId="urn:microsoft.com/office/officeart/2005/8/layout/chevron1"/>
    <dgm:cxn modelId="{F6E87B13-F984-4D91-8301-772DAD6292FE}" type="presOf" srcId="{7F9F3A57-222B-4215-9A0C-953D21082E4B}" destId="{3C8550D8-7E9A-4CE0-826C-07D3A8558F8C}" srcOrd="0" destOrd="0" presId="urn:microsoft.com/office/officeart/2005/8/layout/chevron1"/>
    <dgm:cxn modelId="{2AB76116-EBDD-472A-B411-D0A3F7653F3B}" srcId="{92C397D3-877F-4C75-BBC8-4570B03726D9}" destId="{5357021B-5451-4413-9E94-2A155E5A94B2}" srcOrd="2" destOrd="0" parTransId="{79C7CD1B-575B-48BC-B04A-86AB7A5CEA09}" sibTransId="{079F916A-1EBF-416A-BDE3-FC064EBC4B8B}"/>
    <dgm:cxn modelId="{83D33919-8660-48B3-AD65-E84E063870A7}" srcId="{92C397D3-877F-4C75-BBC8-4570B03726D9}" destId="{7CD917C5-A544-47CD-B2C1-5146028600F0}" srcOrd="4" destOrd="0" parTransId="{FC6F8A10-98DD-4086-8593-DB37AD289CE1}" sibTransId="{9AD4ECFF-4844-49C2-9584-D7CB35F3B139}"/>
    <dgm:cxn modelId="{6B9CA01F-5E6D-4937-8E1C-9AB03C4806EF}" srcId="{92C397D3-877F-4C75-BBC8-4570B03726D9}" destId="{7F9F3A57-222B-4215-9A0C-953D21082E4B}" srcOrd="1" destOrd="0" parTransId="{8B0F608E-CEF2-4CF0-8A04-F441E807C879}" sibTransId="{778B3A09-F317-43C6-A745-ADECF491D3A3}"/>
    <dgm:cxn modelId="{74F7B723-B959-4D0C-AFD5-E93667749D52}" type="presOf" srcId="{70FE835C-F5E5-460D-99F4-849D00E7D67C}" destId="{4D1DA568-E377-4BD6-BA02-96891F16510C}" srcOrd="0" destOrd="0" presId="urn:microsoft.com/office/officeart/2005/8/layout/chevron1"/>
    <dgm:cxn modelId="{AE052430-06E1-467D-868F-9254CABE4935}" srcId="{92C397D3-877F-4C75-BBC8-4570B03726D9}" destId="{70FE835C-F5E5-460D-99F4-849D00E7D67C}" srcOrd="0" destOrd="0" parTransId="{E3D22A0C-DB63-40C9-9476-61A8EFBDF768}" sibTransId="{81D2F41D-154E-405F-8700-69A7D5684114}"/>
    <dgm:cxn modelId="{B5084E36-67FC-43A0-80F7-F9D188DFB58B}" srcId="{92C397D3-877F-4C75-BBC8-4570B03726D9}" destId="{7626C839-A7A2-4EBC-8328-6256C5CB8A29}" srcOrd="3" destOrd="0" parTransId="{4B08B005-7A7C-47BD-9E6A-78905EC955F4}" sibTransId="{1CF89598-89E6-4666-8533-0A2383057F80}"/>
    <dgm:cxn modelId="{F9A0875E-603E-4D60-994F-05611A29275E}" type="presOf" srcId="{5357021B-5451-4413-9E94-2A155E5A94B2}" destId="{F6EA5A04-2B3E-4AA6-8CA1-FB0A945148D7}" srcOrd="0" destOrd="0" presId="urn:microsoft.com/office/officeart/2005/8/layout/chevron1"/>
    <dgm:cxn modelId="{E5600A84-C13C-4F4F-9F17-4203D8D59637}" type="presOf" srcId="{92C397D3-877F-4C75-BBC8-4570B03726D9}" destId="{6FEC387A-BFD4-4BF6-963D-0A0F609611E4}" srcOrd="0" destOrd="0" presId="urn:microsoft.com/office/officeart/2005/8/layout/chevron1"/>
    <dgm:cxn modelId="{42D1B1C6-19AA-4329-BF80-EA480F139F00}" type="presOf" srcId="{7CD917C5-A544-47CD-B2C1-5146028600F0}" destId="{00836156-6B56-4817-BA10-70916EF5DA0F}" srcOrd="0" destOrd="0" presId="urn:microsoft.com/office/officeart/2005/8/layout/chevron1"/>
    <dgm:cxn modelId="{F34380E2-EC95-4F49-A0B6-26A0AD13E9BA}" type="presOf" srcId="{FCF6A4C5-05C5-4E48-9CBE-FA08CF1BD94B}" destId="{2A845351-3A63-412C-83F7-B68B6536EEBE}" srcOrd="0" destOrd="0" presId="urn:microsoft.com/office/officeart/2005/8/layout/chevron1"/>
    <dgm:cxn modelId="{3824DDE2-6EF5-4DC5-9B51-BF6070012DC2}" srcId="{92C397D3-877F-4C75-BBC8-4570B03726D9}" destId="{FCF6A4C5-05C5-4E48-9CBE-FA08CF1BD94B}" srcOrd="5" destOrd="0" parTransId="{A8FEB912-7E75-49E0-8AA6-1C081A1F9920}" sibTransId="{66D2B218-B001-4180-A460-9FAB81276C6B}"/>
    <dgm:cxn modelId="{0F2307BB-8C45-4E8A-9A25-7E60F1A8335B}" type="presParOf" srcId="{6FEC387A-BFD4-4BF6-963D-0A0F609611E4}" destId="{4D1DA568-E377-4BD6-BA02-96891F16510C}" srcOrd="0" destOrd="0" presId="urn:microsoft.com/office/officeart/2005/8/layout/chevron1"/>
    <dgm:cxn modelId="{198C7B25-77CD-4DEB-9D13-38F51CC800CE}" type="presParOf" srcId="{6FEC387A-BFD4-4BF6-963D-0A0F609611E4}" destId="{853B9F20-390E-4F7A-AC80-335AA33657EE}" srcOrd="1" destOrd="0" presId="urn:microsoft.com/office/officeart/2005/8/layout/chevron1"/>
    <dgm:cxn modelId="{B8FE09B9-85BB-468B-B35C-4827DB9A9A89}" type="presParOf" srcId="{6FEC387A-BFD4-4BF6-963D-0A0F609611E4}" destId="{3C8550D8-7E9A-4CE0-826C-07D3A8558F8C}" srcOrd="2" destOrd="0" presId="urn:microsoft.com/office/officeart/2005/8/layout/chevron1"/>
    <dgm:cxn modelId="{B5358804-4C24-4ABB-9E48-A1C12805740C}" type="presParOf" srcId="{6FEC387A-BFD4-4BF6-963D-0A0F609611E4}" destId="{951986A0-5EF0-43FD-AF52-29811F3A60B4}" srcOrd="3" destOrd="0" presId="urn:microsoft.com/office/officeart/2005/8/layout/chevron1"/>
    <dgm:cxn modelId="{9936B11C-6B80-4BC8-8345-413DDA89343E}" type="presParOf" srcId="{6FEC387A-BFD4-4BF6-963D-0A0F609611E4}" destId="{F6EA5A04-2B3E-4AA6-8CA1-FB0A945148D7}" srcOrd="4" destOrd="0" presId="urn:microsoft.com/office/officeart/2005/8/layout/chevron1"/>
    <dgm:cxn modelId="{CE139205-20F0-4D88-A208-E8289247BE4B}" type="presParOf" srcId="{6FEC387A-BFD4-4BF6-963D-0A0F609611E4}" destId="{BD969EAB-3690-4F87-B3BF-A0CF27F95840}" srcOrd="5" destOrd="0" presId="urn:microsoft.com/office/officeart/2005/8/layout/chevron1"/>
    <dgm:cxn modelId="{755AA807-9F2A-4E54-8890-0EBF067E5135}" type="presParOf" srcId="{6FEC387A-BFD4-4BF6-963D-0A0F609611E4}" destId="{E4F840EE-1741-406F-A681-F30D927F86F2}" srcOrd="6" destOrd="0" presId="urn:microsoft.com/office/officeart/2005/8/layout/chevron1"/>
    <dgm:cxn modelId="{F886C2A3-84E8-4D4A-81B8-5DAFBB1207AE}" type="presParOf" srcId="{6FEC387A-BFD4-4BF6-963D-0A0F609611E4}" destId="{D802B845-F170-49AC-BD9B-A1FC8A07422D}" srcOrd="7" destOrd="0" presId="urn:microsoft.com/office/officeart/2005/8/layout/chevron1"/>
    <dgm:cxn modelId="{CCFFEAC5-3C53-4623-B1DC-FA66F07A5935}" type="presParOf" srcId="{6FEC387A-BFD4-4BF6-963D-0A0F609611E4}" destId="{00836156-6B56-4817-BA10-70916EF5DA0F}" srcOrd="8" destOrd="0" presId="urn:microsoft.com/office/officeart/2005/8/layout/chevron1"/>
    <dgm:cxn modelId="{077AFE0A-9EA8-4EE3-93A7-86804B09F12E}" type="presParOf" srcId="{6FEC387A-BFD4-4BF6-963D-0A0F609611E4}" destId="{A4F73A76-9A18-4658-AA5B-6D636ACDDD6A}" srcOrd="9" destOrd="0" presId="urn:microsoft.com/office/officeart/2005/8/layout/chevron1"/>
    <dgm:cxn modelId="{290EB3A5-9A8B-438D-91A0-D3F46E100976}" type="presParOf" srcId="{6FEC387A-BFD4-4BF6-963D-0A0F609611E4}" destId="{2A845351-3A63-412C-83F7-B68B6536EEB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DA568-E377-4BD6-BA02-96891F16510C}">
      <dsp:nvSpPr>
        <dsp:cNvPr id="0" name=""/>
        <dsp:cNvSpPr/>
      </dsp:nvSpPr>
      <dsp:spPr>
        <a:xfrm>
          <a:off x="55159" y="0"/>
          <a:ext cx="1001866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 </a:t>
          </a:r>
        </a:p>
      </dsp:txBody>
      <dsp:txXfrm>
        <a:off x="286066" y="0"/>
        <a:ext cx="540052" cy="461814"/>
      </dsp:txXfrm>
    </dsp:sp>
    <dsp:sp modelId="{3C8550D8-7E9A-4CE0-826C-07D3A8558F8C}">
      <dsp:nvSpPr>
        <dsp:cNvPr id="0" name=""/>
        <dsp:cNvSpPr/>
      </dsp:nvSpPr>
      <dsp:spPr>
        <a:xfrm>
          <a:off x="888390" y="0"/>
          <a:ext cx="784452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 </a:t>
          </a:r>
        </a:p>
      </dsp:txBody>
      <dsp:txXfrm>
        <a:off x="1119297" y="0"/>
        <a:ext cx="322638" cy="461814"/>
      </dsp:txXfrm>
    </dsp:sp>
    <dsp:sp modelId="{F6EA5A04-2B3E-4AA6-8CA1-FB0A945148D7}">
      <dsp:nvSpPr>
        <dsp:cNvPr id="0" name=""/>
        <dsp:cNvSpPr/>
      </dsp:nvSpPr>
      <dsp:spPr>
        <a:xfrm>
          <a:off x="1512522" y="0"/>
          <a:ext cx="1555065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 </a:t>
          </a:r>
        </a:p>
      </dsp:txBody>
      <dsp:txXfrm>
        <a:off x="1743429" y="0"/>
        <a:ext cx="1093251" cy="461814"/>
      </dsp:txXfrm>
    </dsp:sp>
    <dsp:sp modelId="{E4F840EE-1741-406F-A681-F30D927F86F2}">
      <dsp:nvSpPr>
        <dsp:cNvPr id="0" name=""/>
        <dsp:cNvSpPr/>
      </dsp:nvSpPr>
      <dsp:spPr>
        <a:xfrm>
          <a:off x="2904159" y="0"/>
          <a:ext cx="1555065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 </a:t>
          </a:r>
        </a:p>
      </dsp:txBody>
      <dsp:txXfrm>
        <a:off x="3135066" y="0"/>
        <a:ext cx="1093251" cy="461814"/>
      </dsp:txXfrm>
    </dsp:sp>
    <dsp:sp modelId="{00836156-6B56-4817-BA10-70916EF5DA0F}">
      <dsp:nvSpPr>
        <dsp:cNvPr id="0" name=""/>
        <dsp:cNvSpPr/>
      </dsp:nvSpPr>
      <dsp:spPr>
        <a:xfrm>
          <a:off x="4290786" y="0"/>
          <a:ext cx="1555065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 dirty="0"/>
        </a:p>
      </dsp:txBody>
      <dsp:txXfrm>
        <a:off x="4521693" y="0"/>
        <a:ext cx="1093251" cy="461814"/>
      </dsp:txXfrm>
    </dsp:sp>
    <dsp:sp modelId="{2A845351-3A63-412C-83F7-B68B6536EEBE}">
      <dsp:nvSpPr>
        <dsp:cNvPr id="0" name=""/>
        <dsp:cNvSpPr/>
      </dsp:nvSpPr>
      <dsp:spPr>
        <a:xfrm>
          <a:off x="5676148" y="0"/>
          <a:ext cx="1187587" cy="4618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 dirty="0"/>
        </a:p>
      </dsp:txBody>
      <dsp:txXfrm>
        <a:off x="5907055" y="0"/>
        <a:ext cx="725773" cy="461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58FD7-AA4D-4EFB-8956-C98F2360B098}" type="datetimeFigureOut">
              <a:rPr lang="fr-FR" smtClean="0"/>
              <a:t>29/06/2019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0545-9ED8-4DF5-832E-15B13EF478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9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59C1E-D4EF-4116-AF92-86D278E1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6FFFA1-38EE-4FD9-9FDE-2046C5721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8DFC8-F1FE-4EAB-90E3-C0C56F92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DFA9-2D09-45BA-A003-E203994FE321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45FA5B-8A9B-4A54-9932-05C58015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5B0CE2-91EB-4F41-BFF6-B05E1E8D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91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3AA7B-E692-47CE-9854-C15D1AC0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D5257-D750-4895-8FDE-5B882DAAF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77B4A-5ACE-48CB-8B2B-5B133C4F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CAFF-3865-49F5-8325-FD87AEB4D298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40683C-FA9F-46F4-8DC0-283CD2997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CA7C68-B87E-4AD9-B9BB-9C4D5828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0AE5FF-54CB-4809-A51A-2FB7079DD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E0D794-C64B-4F35-8C63-A873018B3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D0E4C2-B295-405C-8DB7-916CE28B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745CC-0114-4105-A841-7B8E16636576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DED567-701E-4774-8A41-AB059173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01251D-2AD2-421B-AFE4-AACDF4B0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94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6342F-8F03-46DB-9199-162993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683592-74E3-4D10-AD70-4A1E1E428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C13AC0-FABD-40C6-8EA8-458BB514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E3FC0-94F7-49EF-91F9-B1F87094D697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F5683-648A-4D6D-9CA5-8B4F52A5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68FDB-F55A-4854-9317-18C6016A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3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C4087-8A21-4E19-80D2-F1D310A4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C2E449-E317-4810-B16B-738AA66D2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3113AC-BB82-48A0-AEBF-3E32878F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DCB-71DD-4FE4-AB98-55565F9B7791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606E9-130C-43F0-8E78-50CFF36A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C89E8-B346-4ECE-B2DD-29D0B4A9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30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95A4E-BE01-4DFA-8384-9BF2332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E32B8C-BB23-466E-865D-6BDC17D51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FA0933-B155-49D2-99B4-4AD841592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3F4B39-3B10-4CF8-937E-6443AFB4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585C-A43A-41F0-9F10-703EBC4696DC}" type="datetime1">
              <a:rPr lang="fr-FR" smtClean="0"/>
              <a:t>29/06/2019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859363-315C-4A38-8329-FFD6C60C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59DDA4-BD6F-4D8D-9179-5EDFE804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69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41B85-56FD-4B7B-ACB8-643AD8BD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7F153A-4BB3-4A23-B875-B03976C4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FC592C-DB63-4951-B3B0-932601063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505655-B656-46E1-86D8-CDAAC661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03A6CA-7F19-4B2F-9DCF-53E1FAC65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5F85EF-05AB-4001-BA10-C898D189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85D3-D1F4-45F4-8A12-0E2C7C03A6B4}" type="datetime1">
              <a:rPr lang="fr-FR" smtClean="0"/>
              <a:t>29/06/2019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457300-7CAD-4BB3-97AD-45217EB3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CC4D10-E12C-43C0-92F2-52AD7E4E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94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70F92-8F09-48F4-A643-FB56A687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F94C3B-45CA-4573-ADBF-6D664A9F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F494-6AD8-4CBB-8722-4FB2DFD64D7E}" type="datetime1">
              <a:rPr lang="fr-FR" smtClean="0"/>
              <a:t>29/06/2019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3A9466-CE4D-485E-9459-A2415081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71A4CD-752B-4F44-98C5-477DB0B4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43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2ECF8C-5CCC-47D0-873C-284EC474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AE2A-F7DF-4B31-AA0B-C9B02846B7B2}" type="datetime1">
              <a:rPr lang="fr-FR" smtClean="0"/>
              <a:t>29/06/2019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AB9437-EC48-4E90-BFCF-84322F3C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42CD28-E51C-4FDA-80AF-7B0115B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61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A53D3-533B-4402-BE19-07569339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0CD09-8283-4DF9-B812-61F223714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49CFE1-F5DA-4640-8DDC-8A9F9B56C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1570F4-6755-4E5D-A22E-287DF910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467C-CE0A-4156-90A6-928FA1EEB62F}" type="datetime1">
              <a:rPr lang="fr-FR" smtClean="0"/>
              <a:t>29/06/2019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D78DED-27E9-4923-89E4-1ADA3C2B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CF9D1-69E1-48F9-AC7A-B723970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69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7FF1C-6C97-4E9A-8785-F29D7D96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B138A2-40FD-45FC-87B5-5FE9F607B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B3B8C6-364F-4C7C-AA00-DF2A1685B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E57F3E-8715-4836-8EE2-97B35F35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AB568-DB1C-484B-A2EA-55D13B847C6B}" type="datetime1">
              <a:rPr lang="fr-FR" smtClean="0"/>
              <a:t>29/06/2019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8C83C4-5576-4693-8B10-C460D322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640FBE-8305-48C4-B793-1CA5ECC3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08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12FD45-130F-4A6D-95D9-53A0260E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EF4B30-862A-400A-B9AD-A62291CF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E1D2F-58CB-482F-B7F3-79E737927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22638-1A6B-490E-9641-B35700E6DEA3}" type="datetime1">
              <a:rPr lang="fr-FR" smtClean="0"/>
              <a:t>29/06/2019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59F106-943E-41EF-B8DD-0464A66E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4C375-E346-4CAA-8FE9-9AB4A5F44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11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pic>
        <p:nvPicPr>
          <p:cNvPr id="13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8E4C707E-0CDF-4F28-ACCD-1ADCB915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2841575"/>
            <a:ext cx="5400000" cy="1174850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8E76D1-3A8D-4D71-9701-519B1133BAF2}"/>
              </a:ext>
            </a:extLst>
          </p:cNvPr>
          <p:cNvSpPr txBox="1"/>
          <p:nvPr/>
        </p:nvSpPr>
        <p:spPr>
          <a:xfrm>
            <a:off x="1" y="461665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Conception et réalisation de l’électronique embarquée et du </a:t>
            </a:r>
          </a:p>
          <a:p>
            <a:pPr algn="ctr"/>
            <a:r>
              <a:rPr lang="fr-FR" sz="2400" b="1" dirty="0"/>
              <a:t>cockpit d’un véhicule de compétition du Formula </a:t>
            </a:r>
            <a:r>
              <a:rPr lang="fr-FR" sz="2400" b="1" dirty="0" err="1"/>
              <a:t>Student</a:t>
            </a:r>
            <a:endParaRPr lang="fr-FR" sz="24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C12075-1C87-4875-9C87-5853DCFC00CE}"/>
              </a:ext>
            </a:extLst>
          </p:cNvPr>
          <p:cNvSpPr txBox="1"/>
          <p:nvPr/>
        </p:nvSpPr>
        <p:spPr>
          <a:xfrm>
            <a:off x="10952922" y="6488668"/>
            <a:ext cx="123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2.9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D85328-F056-43DD-8B32-E3F00DA496E9}"/>
              </a:ext>
            </a:extLst>
          </p:cNvPr>
          <p:cNvSpPr txBox="1"/>
          <p:nvPr/>
        </p:nvSpPr>
        <p:spPr>
          <a:xfrm>
            <a:off x="5426765" y="6490397"/>
            <a:ext cx="133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28 juin 2019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3444C3-13F5-4D46-B012-4DF38ED2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72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16A1AFC-61BA-4913-935F-80A7CEC69719}"/>
              </a:ext>
            </a:extLst>
          </p:cNvPr>
          <p:cNvSpPr txBox="1"/>
          <p:nvPr/>
        </p:nvSpPr>
        <p:spPr>
          <a:xfrm>
            <a:off x="1" y="46166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 Le projet </a:t>
            </a:r>
            <a:r>
              <a:rPr lang="fr-FR" sz="2400" b="1" dirty="0" err="1"/>
              <a:t>Optimus</a:t>
            </a:r>
            <a:endParaRPr lang="fr-FR" sz="2400" b="1" dirty="0"/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0FA12FF6-F161-43FB-93EC-A88DE312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route, extérieur, terrain, rue&#10;&#10;Description générée automatiquement">
            <a:extLst>
              <a:ext uri="{FF2B5EF4-FFF2-40B4-BE49-F238E27FC236}">
                <a16:creationId xmlns:a16="http://schemas.microsoft.com/office/drawing/2014/main" id="{EEE3394F-6243-4765-A4F9-B2B6C5DC6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3" y="1564690"/>
            <a:ext cx="5513111" cy="3728619"/>
          </a:xfrm>
          <a:prstGeom prst="rect">
            <a:avLst/>
          </a:prstGeom>
          <a:effectLst>
            <a:outerShdw blurRad="50800" dist="63500" dir="2700000" sx="1000" sy="1000" algn="ctr" rotWithShape="0">
              <a:srgbClr val="000000">
                <a:alpha val="7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54090B-D3B3-49C8-8982-09E99A676F8C}"/>
              </a:ext>
            </a:extLst>
          </p:cNvPr>
          <p:cNvSpPr/>
          <p:nvPr/>
        </p:nvSpPr>
        <p:spPr>
          <a:xfrm>
            <a:off x="5408951" y="5293309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51CCED-EFE3-4FB5-BC1F-0C70B8B8619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0BF98B-82FC-4F0C-83C9-1DB28CD7E5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3E3E3"/>
              </a:clrFrom>
              <a:clrTo>
                <a:srgbClr val="E3E3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17421" y="-1006"/>
            <a:ext cx="1674579" cy="1848670"/>
          </a:xfrm>
          <a:prstGeom prst="rect">
            <a:avLst/>
          </a:prstGeom>
          <a:effectLst>
            <a:outerShdw blurRad="12700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9440C20-E4DB-4CC3-B182-69E765932D1F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ARZ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9C114D-10DF-42D4-A120-39B316C6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0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291B4B-9DFC-4FA9-A806-60A88E154363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fr-FR" sz="2400" b="1" dirty="0"/>
              <a:t>Les secteurs d’activité du département SEISM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473BB962-52FF-4D18-9ADF-157CD441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EAB7B76-865A-4A8D-9C54-85CC4315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5" y="1655777"/>
            <a:ext cx="7200000" cy="3546446"/>
          </a:xfrm>
          <a:prstGeom prst="rect">
            <a:avLst/>
          </a:prstGeom>
          <a:effectLst>
            <a:outerShdw blurRad="50800" dist="63500" dir="2700000" sx="1000" sy="1000" algn="ctr" rotWithShape="0">
              <a:srgbClr val="000000">
                <a:alpha val="7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7F628-3EEA-4627-8FDA-57209C51596E}"/>
              </a:ext>
            </a:extLst>
          </p:cNvPr>
          <p:cNvSpPr/>
          <p:nvPr/>
        </p:nvSpPr>
        <p:spPr>
          <a:xfrm>
            <a:off x="5408952" y="534913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2018]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448A1B-1D29-49B3-BF96-E2A700D8C591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C4D4D3-9D4F-46E5-8C95-85665243DAF2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ARZ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6F4851-9631-48B8-B6B8-F2D360B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72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2233A6-54A5-4C3F-B88B-0B0A9E11B578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fr-FR" sz="2400" b="1" dirty="0"/>
              <a:t>Acquisition de données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B3A98D18-135B-4B95-B4E4-EB23AB67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intérieur, assis&#10;&#10;Description générée automatiquement">
            <a:extLst>
              <a:ext uri="{FF2B5EF4-FFF2-40B4-BE49-F238E27FC236}">
                <a16:creationId xmlns:a16="http://schemas.microsoft.com/office/drawing/2014/main" id="{A707703A-2C8D-4F1D-8AE3-8E0A61D25F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63" y="1266057"/>
            <a:ext cx="5709460" cy="4285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0C8C7F-A441-4326-8CC9-64497AF3A37D}"/>
              </a:ext>
            </a:extLst>
          </p:cNvPr>
          <p:cNvSpPr/>
          <p:nvPr/>
        </p:nvSpPr>
        <p:spPr>
          <a:xfrm>
            <a:off x="402680" y="1739250"/>
            <a:ext cx="60246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Exemples de capteurs présents :</a:t>
            </a: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Pour le fonctionnement du véhicule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Motorisation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(TMAP, Guillotine, …)</a:t>
            </a: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Pour le réglages du véhicule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Liaison au sol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(Débattement de suspension, …)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Motorisation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(Lambda, pression d’essence, …)</a:t>
            </a: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Pour l’entraînement des pilotes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IHM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(Angle du volant, TPS, pression de freins, …)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GPS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Enregistrement des données CAN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D0A538-37C5-4CD1-BBB1-1FDE097D260C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1D3FBF-E422-4DDE-952E-BFBB82D06F57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ARZ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0FA26D0-9879-404B-A09C-D3250F77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12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AAD4F-ABCB-4DCC-B422-9A174168F2A9}"/>
              </a:ext>
            </a:extLst>
          </p:cNvPr>
          <p:cNvSpPr/>
          <p:nvPr/>
        </p:nvSpPr>
        <p:spPr>
          <a:xfrm>
            <a:off x="8649046" y="5367292"/>
            <a:ext cx="173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</a:t>
            </a:r>
            <a:r>
              <a:rPr lang="fr-FR" dirty="0" err="1">
                <a:latin typeface="SFRM1200"/>
              </a:rPr>
              <a:t>Autosport</a:t>
            </a:r>
            <a:r>
              <a:rPr lang="fr-FR" dirty="0">
                <a:latin typeface="SFRM1200"/>
              </a:rPr>
              <a:t> </a:t>
            </a:r>
            <a:r>
              <a:rPr lang="fr-FR" dirty="0" err="1">
                <a:latin typeface="SFRM1200"/>
              </a:rPr>
              <a:t>Labs</a:t>
            </a:r>
            <a:r>
              <a:rPr lang="fr-FR" dirty="0">
                <a:latin typeface="SFRM1200"/>
              </a:rPr>
              <a:t>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644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D189AA6-3F6C-4936-A391-F1ED9749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64" y="2038387"/>
            <a:ext cx="6095840" cy="2781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9E744E-F1CC-400E-A545-7D61B3A4798A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fr-FR" sz="2400" b="1" dirty="0"/>
              <a:t>Tableau du bord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01BD99F2-52DE-4216-84DC-5EA17CDE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B09B5A-54D2-4F35-82B4-882C11BE2B9B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AC945B-D902-448E-99B8-C2AB6E255BB7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RMN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F078D20D-D876-414B-9D2A-239D8D7A9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4032" y="1868671"/>
            <a:ext cx="5844642" cy="4134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0378A6-52E5-4620-9D5F-C86081AE09AE}"/>
              </a:ext>
            </a:extLst>
          </p:cNvPr>
          <p:cNvSpPr/>
          <p:nvPr/>
        </p:nvSpPr>
        <p:spPr>
          <a:xfrm>
            <a:off x="2438400" y="3188918"/>
            <a:ext cx="1074420" cy="30866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EC1F6B-EA1B-4CBF-8B53-ED50890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13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91B9FE-B4E8-4F2F-9FE4-E11FE6F9CB18}"/>
              </a:ext>
            </a:extLst>
          </p:cNvPr>
          <p:cNvSpPr/>
          <p:nvPr/>
        </p:nvSpPr>
        <p:spPr>
          <a:xfrm>
            <a:off x="8026337" y="4819614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1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49E744E-F1CC-400E-A545-7D61B3A4798A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fr-FR" sz="2400" b="1" dirty="0"/>
              <a:t>Tableau du bord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01BD99F2-52DE-4216-84DC-5EA17CDE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B09B5A-54D2-4F35-82B4-882C11BE2B9B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AC945B-D902-448E-99B8-C2AB6E255BB7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RMN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6BC2ED-D4E5-41C1-9BAC-12214F13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69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58D156-C576-416B-BC3A-6208FE620F7F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fr-FR" sz="2400" b="1" dirty="0"/>
              <a:t>Passage de vitesse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D2CD543E-5791-411D-8CFA-50B2F0F9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8E6BD42-6B18-40F7-B7FE-9429BB46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06" y="1751881"/>
            <a:ext cx="3047261" cy="2289133"/>
          </a:xfrm>
          <a:prstGeom prst="rect">
            <a:avLst/>
          </a:prstGeom>
          <a:effectLst>
            <a:outerShdw blurRad="50800" dist="63500" dir="1500000" sx="1000" sy="1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BF0E1A-A6CD-41EA-8AE8-E97D712251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4312684"/>
            <a:ext cx="5869076" cy="22869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652FBD-D925-418A-810B-3250C3D6BEC6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094348-5645-4D95-8A99-27F2A16B4523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RMN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598E855-53DA-44A4-A508-B722CF609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4032" y="1868671"/>
            <a:ext cx="5844642" cy="41340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B28C49-7855-4789-8771-83503D902BC9}"/>
              </a:ext>
            </a:extLst>
          </p:cNvPr>
          <p:cNvSpPr/>
          <p:nvPr/>
        </p:nvSpPr>
        <p:spPr>
          <a:xfrm>
            <a:off x="2377393" y="5425440"/>
            <a:ext cx="480107" cy="41920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5BEAD8-B86F-4D49-A114-930CB122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54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C01C62F-858A-46D7-BE53-0E2E74BD2E83}"/>
              </a:ext>
            </a:extLst>
          </p:cNvPr>
          <p:cNvSpPr txBox="1"/>
          <p:nvPr/>
        </p:nvSpPr>
        <p:spPr>
          <a:xfrm>
            <a:off x="-1" y="-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692244-434C-4FC6-9143-BDFD6709E54E}"/>
              </a:ext>
            </a:extLst>
          </p:cNvPr>
          <p:cNvSpPr txBox="1"/>
          <p:nvPr/>
        </p:nvSpPr>
        <p:spPr>
          <a:xfrm>
            <a:off x="0" y="461664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4"/>
            </a:pPr>
            <a:r>
              <a:rPr lang="fr-FR" sz="2400" b="1" dirty="0"/>
              <a:t>Le projet </a:t>
            </a:r>
            <a:r>
              <a:rPr lang="fr-FR" sz="2400" b="1" dirty="0" err="1"/>
              <a:t>Optimus</a:t>
            </a:r>
            <a:endParaRPr lang="fr-FR" sz="2400" b="1" dirty="0"/>
          </a:p>
          <a:p>
            <a:pPr algn="ctr"/>
            <a:r>
              <a:rPr lang="en-US" sz="2400" b="1" dirty="0" err="1"/>
              <a:t>Bilan</a:t>
            </a:r>
            <a:r>
              <a:rPr lang="en-US" sz="2400" b="1" dirty="0"/>
              <a:t> de </a:t>
            </a:r>
            <a:r>
              <a:rPr lang="en-US" sz="2400" b="1" dirty="0" err="1"/>
              <a:t>connaissance</a:t>
            </a:r>
            <a:endParaRPr lang="fr-FR" sz="2400" b="1" dirty="0"/>
          </a:p>
        </p:txBody>
      </p:sp>
      <p:pic>
        <p:nvPicPr>
          <p:cNvPr id="5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2BF3BC5E-50CF-47E3-8615-0D1CCFE3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6A5286-06A0-4F22-BBF9-7E000CE7339D}"/>
              </a:ext>
            </a:extLst>
          </p:cNvPr>
          <p:cNvSpPr txBox="1"/>
          <p:nvPr/>
        </p:nvSpPr>
        <p:spPr>
          <a:xfrm>
            <a:off x="1258958" y="2007704"/>
            <a:ext cx="4837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Bilan technique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Maitrise logiciel : CATIA, Arduino, Eagle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Intégration :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Modéliser le faisceau sur CATIA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Soudure CMS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Réaliser des test unitaires du faisceau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REX :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Tableau de bord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Passage de niveau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Acquisition de données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E43F21-8198-4F3D-96ED-91E6B5369F4E}"/>
              </a:ext>
            </a:extLst>
          </p:cNvPr>
          <p:cNvSpPr txBox="1"/>
          <p:nvPr/>
        </p:nvSpPr>
        <p:spPr>
          <a:xfrm>
            <a:off x="6095998" y="2007704"/>
            <a:ext cx="48370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Bilan des essais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Mettre en place la télémétrie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Préparer l’utilisation des capteurs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/>
              <a:t>Bilan managérial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Gestion d’une équipe de 40 personnes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Outils de travail collaboratifs :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GitHub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Slack</a:t>
            </a:r>
          </a:p>
          <a:p>
            <a:pPr marL="742950" lvl="1" indent="-285750">
              <a:buFontTx/>
              <a:buChar char="-"/>
            </a:pP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EPSABox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fr-FR" b="1" dirty="0"/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93A1F2-CFB7-47E1-B8CC-B62E168EE17E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RMN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A75FD1-DD80-4A23-849E-C2CD6474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79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3D8AE3-9A8F-410F-9781-A1B53DD3D526}"/>
              </a:ext>
            </a:extLst>
          </p:cNvPr>
          <p:cNvSpPr txBox="1"/>
          <p:nvPr/>
        </p:nvSpPr>
        <p:spPr>
          <a:xfrm>
            <a:off x="0" y="4616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 Le projet Invictus</a:t>
            </a:r>
          </a:p>
          <a:p>
            <a:pPr lvl="1" algn="ctr"/>
            <a:r>
              <a:rPr lang="fr-FR" sz="2400" b="1" dirty="0"/>
              <a:t>Les objectifs du véhicule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5E0BA522-C2FE-49C0-A492-DCBA1995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5E5BF3-28C4-42BC-8035-B4F5B92CCE31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CC1A1A5-3190-427E-9D0B-636797893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213769"/>
              </p:ext>
            </p:extLst>
          </p:nvPr>
        </p:nvGraphicFramePr>
        <p:xfrm>
          <a:off x="3000944" y="1767840"/>
          <a:ext cx="6190112" cy="3322320"/>
        </p:xfrm>
        <a:graphic>
          <a:graphicData uri="http://schemas.openxmlformats.org/drawingml/2006/table">
            <a:tbl>
              <a:tblPr firstRow="1" firstCol="1">
                <a:tableStyleId>{EB344D84-9AFB-497E-A393-DC336BA19D2E}</a:tableStyleId>
              </a:tblPr>
              <a:tblGrid>
                <a:gridCol w="1846437">
                  <a:extLst>
                    <a:ext uri="{9D8B030D-6E8A-4147-A177-3AD203B41FA5}">
                      <a16:colId xmlns:a16="http://schemas.microsoft.com/office/drawing/2014/main" val="3608798173"/>
                    </a:ext>
                  </a:extLst>
                </a:gridCol>
                <a:gridCol w="1177818">
                  <a:extLst>
                    <a:ext uri="{9D8B030D-6E8A-4147-A177-3AD203B41FA5}">
                      <a16:colId xmlns:a16="http://schemas.microsoft.com/office/drawing/2014/main" val="1398276955"/>
                    </a:ext>
                  </a:extLst>
                </a:gridCol>
                <a:gridCol w="1702961">
                  <a:extLst>
                    <a:ext uri="{9D8B030D-6E8A-4147-A177-3AD203B41FA5}">
                      <a16:colId xmlns:a16="http://schemas.microsoft.com/office/drawing/2014/main" val="1283067179"/>
                    </a:ext>
                  </a:extLst>
                </a:gridCol>
                <a:gridCol w="1462896">
                  <a:extLst>
                    <a:ext uri="{9D8B030D-6E8A-4147-A177-3AD203B41FA5}">
                      <a16:colId xmlns:a16="http://schemas.microsoft.com/office/drawing/2014/main" val="2097818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Epreuve</a:t>
                      </a:r>
                      <a:endParaRPr lang="fr-FR" sz="1800" b="1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Meilleurs résultats</a:t>
                      </a:r>
                      <a:endParaRPr lang="fr-FR" sz="1800" b="1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fr-FR" sz="1800" b="1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Prévision</a:t>
                      </a:r>
                      <a:endParaRPr lang="fr-FR" sz="1800" b="1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98552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Business Event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63/75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effectLst/>
                        </a:rPr>
                        <a:t>Atomix</a:t>
                      </a:r>
                      <a:r>
                        <a:rPr lang="fr-FR" sz="1800" dirty="0">
                          <a:effectLst/>
                        </a:rPr>
                        <a:t> v1.0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50/75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380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Design Event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106/150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Dynamix v1.0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100/150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3566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Cost</a:t>
                      </a:r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 Event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94/100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Vulcanix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90/100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93655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Acceleration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60/100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Dynamix v2.0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50/100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43783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Skid</a:t>
                      </a:r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-Pad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45/75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Kinétix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35/75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6076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Autocross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41/125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effectLst/>
                        </a:rPr>
                        <a:t>Atomix</a:t>
                      </a:r>
                      <a:r>
                        <a:rPr lang="fr-FR" sz="1800" dirty="0">
                          <a:effectLst/>
                        </a:rPr>
                        <a:t> v2.0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40/125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7937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Endurance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160/275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effectLst/>
                        </a:rPr>
                        <a:t>Dynamix</a:t>
                      </a:r>
                      <a:r>
                        <a:rPr lang="fr-FR" sz="1800" dirty="0">
                          <a:effectLst/>
                        </a:rPr>
                        <a:t> v2.0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120/275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45814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Efficiency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6/100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effectLst/>
                        </a:rPr>
                        <a:t>Atomix</a:t>
                      </a:r>
                      <a:r>
                        <a:rPr lang="fr-FR" sz="1800" dirty="0">
                          <a:effectLst/>
                        </a:rPr>
                        <a:t> v1.0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15/100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88344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fr-FR" sz="1800" b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480/1000</a:t>
                      </a:r>
                      <a:br>
                        <a:rPr lang="fr-FR" sz="1800">
                          <a:effectLst/>
                        </a:rPr>
                      </a:br>
                      <a:r>
                        <a:rPr lang="fr-FR" sz="1800">
                          <a:effectLst/>
                        </a:rPr>
                        <a:t>575/1000</a:t>
                      </a:r>
                      <a:endParaRPr lang="fr-FR" sz="1800" b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 err="1">
                          <a:effectLst/>
                        </a:rPr>
                        <a:t>Dynamix</a:t>
                      </a:r>
                      <a:r>
                        <a:rPr lang="fr-FR" sz="1800" dirty="0">
                          <a:effectLst/>
                        </a:rPr>
                        <a:t> v2.0</a:t>
                      </a:r>
                      <a:br>
                        <a:rPr lang="fr-FR" sz="1800" dirty="0">
                          <a:effectLst/>
                        </a:rPr>
                      </a:br>
                      <a:r>
                        <a:rPr lang="fr-FR" sz="1800" dirty="0">
                          <a:effectLst/>
                        </a:rPr>
                        <a:t>Composite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800" dirty="0">
                          <a:effectLst/>
                        </a:rPr>
                        <a:t>500/1000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590401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63EAA53-4E6E-4472-A83D-5CDFB26D013B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CLS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D43F9A9-588E-429C-AA19-F92113FE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84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3D8AE3-9A8F-410F-9781-A1B53DD3D526}"/>
              </a:ext>
            </a:extLst>
          </p:cNvPr>
          <p:cNvSpPr txBox="1"/>
          <p:nvPr/>
        </p:nvSpPr>
        <p:spPr>
          <a:xfrm>
            <a:off x="0" y="4616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 Le projet Invictus</a:t>
            </a:r>
          </a:p>
          <a:p>
            <a:pPr lvl="1" algn="ctr"/>
            <a:r>
              <a:rPr lang="fr-FR" sz="2400" b="1" dirty="0"/>
              <a:t>Le concept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5E0BA522-C2FE-49C0-A492-DCBA1995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5E5BF3-28C4-42BC-8035-B4F5B92CCE31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B252F-EB04-4153-AF1A-0091C1B8185A}"/>
              </a:ext>
            </a:extLst>
          </p:cNvPr>
          <p:cNvSpPr/>
          <p:nvPr/>
        </p:nvSpPr>
        <p:spPr>
          <a:xfrm>
            <a:off x="3615555" y="1555005"/>
            <a:ext cx="4960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Configuration retenue lors du Top </a:t>
            </a:r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PréDim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Roue 13’’</a:t>
            </a:r>
            <a:endParaRPr lang="fr-F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Kit aérodynamique (ouïes, ailes avant et arrière)</a:t>
            </a:r>
            <a:endParaRPr lang="fr-F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oogle Shape;282;g5b6d2886cc_1_48">
            <a:extLst>
              <a:ext uri="{FF2B5EF4-FFF2-40B4-BE49-F238E27FC236}">
                <a16:creationId xmlns:a16="http://schemas.microsoft.com/office/drawing/2014/main" id="{B56D03B8-0AE0-4C13-9FAE-C3D831BBF4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301" y="2724688"/>
            <a:ext cx="6012941" cy="35168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B4EEB5-26E0-44BB-89D8-93D255540BF0}"/>
              </a:ext>
            </a:extLst>
          </p:cNvPr>
          <p:cNvSpPr/>
          <p:nvPr/>
        </p:nvSpPr>
        <p:spPr>
          <a:xfrm>
            <a:off x="9078242" y="3744434"/>
            <a:ext cx="2849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Concept aérodynamique d’un véhicule de Formula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Student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Optimus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avec ailes avant et arrière)</a:t>
            </a:r>
            <a:endParaRPr lang="fr-F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8CE308-9BC9-40FC-8FD8-36AE5F30BE88}"/>
              </a:ext>
            </a:extLst>
          </p:cNvPr>
          <p:cNvSpPr/>
          <p:nvPr/>
        </p:nvSpPr>
        <p:spPr>
          <a:xfrm>
            <a:off x="5384724" y="6241508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26DDC3-C695-480F-BA8C-0CDDB0169976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0FB67D-C29B-4B59-AEAC-7E692E12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29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3D8AE3-9A8F-410F-9781-A1B53DD3D526}"/>
              </a:ext>
            </a:extLst>
          </p:cNvPr>
          <p:cNvSpPr txBox="1"/>
          <p:nvPr/>
        </p:nvSpPr>
        <p:spPr>
          <a:xfrm>
            <a:off x="0" y="4616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 Le projet Invictus</a:t>
            </a:r>
          </a:p>
          <a:p>
            <a:pPr lvl="1" algn="ctr"/>
            <a:r>
              <a:rPr lang="fr-FR" sz="2400" b="1" dirty="0"/>
              <a:t>Le cahier des charges du département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5E0BA522-C2FE-49C0-A492-DCBA1995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5E5BF3-28C4-42BC-8035-B4F5B92CCE31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AA53-4E6E-4472-A83D-5CDFB26D013B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CLS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020B5F-968F-4A62-B61D-BB2AAE722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2022293"/>
            <a:ext cx="10963275" cy="280987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C14D19-6C42-437E-A246-23883BC8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19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76C482-CF39-40AA-BFC8-E8FCD3B8900D}"/>
              </a:ext>
            </a:extLst>
          </p:cNvPr>
          <p:cNvSpPr/>
          <p:nvPr/>
        </p:nvSpPr>
        <p:spPr>
          <a:xfrm>
            <a:off x="5384725" y="4832168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2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C84B0BE9-EA60-4D24-B4A0-BDCADA25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8C043C7-7BAB-4FEE-A778-13BB84E76C04}"/>
              </a:ext>
            </a:extLst>
          </p:cNvPr>
          <p:cNvSpPr txBox="1"/>
          <p:nvPr/>
        </p:nvSpPr>
        <p:spPr>
          <a:xfrm>
            <a:off x="3626161" y="461665"/>
            <a:ext cx="8565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Conception et réalisation de l’électronique embarquée et du </a:t>
            </a:r>
          </a:p>
          <a:p>
            <a:pPr algn="ctr"/>
            <a:r>
              <a:rPr lang="fr-FR" sz="2400" b="1" dirty="0"/>
              <a:t>cockpit d’un véhicule de compétition du Formula </a:t>
            </a:r>
            <a:r>
              <a:rPr lang="fr-FR" sz="2400" b="1" dirty="0" err="1"/>
              <a:t>Student</a:t>
            </a:r>
            <a:endParaRPr lang="fr-FR" sz="24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E116E-7CD9-4339-98EF-A5F11C195D96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95EB13-C089-4A2B-B8AD-00C41DEB9CC0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FD5FB0-8E23-4BBF-B2C8-E62A7096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76D87-E9F7-4582-AA17-28F5C8A1A103}"/>
              </a:ext>
            </a:extLst>
          </p:cNvPr>
          <p:cNvSpPr/>
          <p:nvPr/>
        </p:nvSpPr>
        <p:spPr>
          <a:xfrm>
            <a:off x="11182558" y="3791634"/>
            <a:ext cx="835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</a:p>
          <a:p>
            <a:r>
              <a:rPr lang="fr-FR" dirty="0">
                <a:latin typeface="SFRM1200"/>
              </a:rPr>
              <a:t>2018]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90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00FE5F-9389-4FAF-B184-FE0189884FFC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Le projet Invictus</a:t>
            </a:r>
          </a:p>
          <a:p>
            <a:pPr algn="ctr"/>
            <a:r>
              <a:rPr lang="fr-FR" sz="2400" b="1" dirty="0"/>
              <a:t>Passage de vitesse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F1A61E04-FBE5-42C1-BF80-CF15036A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1">
            <a:extLst>
              <a:ext uri="{FF2B5EF4-FFF2-40B4-BE49-F238E27FC236}">
                <a16:creationId xmlns:a16="http://schemas.microsoft.com/office/drawing/2014/main" id="{DFD132B5-D6B1-4264-9C6D-93C2068968B6}"/>
              </a:ext>
            </a:extLst>
          </p:cNvPr>
          <p:cNvSpPr txBox="1"/>
          <p:nvPr/>
        </p:nvSpPr>
        <p:spPr>
          <a:xfrm>
            <a:off x="1260522" y="2397948"/>
            <a:ext cx="3297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Architecture choisi : </a:t>
            </a:r>
            <a:r>
              <a:rPr lang="fr-FR" sz="1600" dirty="0"/>
              <a:t>Motoréducteur</a:t>
            </a:r>
          </a:p>
          <a:p>
            <a:endParaRPr lang="fr-FR" sz="1600" dirty="0"/>
          </a:p>
          <a:p>
            <a:r>
              <a:rPr lang="fr-FR" sz="1600" b="1" dirty="0"/>
              <a:t>Critères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Prix : 733,00€ TTC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Temps de Conception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Maîtrise par l’écurie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Risques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Points FS (Design Event)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0C9EBD70-1980-4B72-8C47-BCF0E51FC5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047792"/>
              </p:ext>
            </p:extLst>
          </p:nvPr>
        </p:nvGraphicFramePr>
        <p:xfrm>
          <a:off x="5097780" y="1411724"/>
          <a:ext cx="6256020" cy="5261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A1B6B1A7-0A5D-4C2E-B415-86E1F52F529D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8A929A-B6FB-4737-8211-2D417DD8FF99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BMR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E94CB3-49E2-4E1E-AE57-BE2045C9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60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00FE5F-9389-4FAF-B184-FE0189884FFC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Le projet Invictus</a:t>
            </a:r>
          </a:p>
          <a:p>
            <a:pPr algn="ctr"/>
            <a:r>
              <a:rPr lang="fr-FR" sz="2400" b="1" dirty="0"/>
              <a:t>BSPD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F1A61E04-FBE5-42C1-BF80-CF15036A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1B6B1A7-0A5D-4C2E-B415-86E1F52F529D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8A929A-B6FB-4737-8211-2D417DD8FF99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BMR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35442E-D98C-4A98-BA49-8CFD9A703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4" y="1698641"/>
            <a:ext cx="5621297" cy="37539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686FCAF-13AD-43EE-B870-109B4D85D543}"/>
              </a:ext>
            </a:extLst>
          </p:cNvPr>
          <p:cNvSpPr txBox="1"/>
          <p:nvPr/>
        </p:nvSpPr>
        <p:spPr>
          <a:xfrm>
            <a:off x="7261704" y="2144480"/>
            <a:ext cx="4389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Composants CMS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Circuit logique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Fourni par la compétition</a:t>
            </a:r>
          </a:p>
          <a:p>
            <a:endParaRPr lang="fr-FR" dirty="0"/>
          </a:p>
          <a:p>
            <a:r>
              <a:rPr lang="fr-FR" dirty="0"/>
              <a:t>Fonctions: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Couper le moteur en cas d’appui simultané de la pédale de frein et d’accélération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8F4934-4B9C-41F9-814A-A275D8B4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21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70F730-2130-4785-954F-FE0ED746E34A}"/>
              </a:ext>
            </a:extLst>
          </p:cNvPr>
          <p:cNvSpPr/>
          <p:nvPr/>
        </p:nvSpPr>
        <p:spPr>
          <a:xfrm>
            <a:off x="2764765" y="5452640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66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7AF4973-C4A5-4713-8AAF-1007159603F8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Le projet Invictus</a:t>
            </a:r>
          </a:p>
          <a:p>
            <a:pPr algn="ctr"/>
            <a:r>
              <a:rPr lang="fr-FR" sz="2400" b="1" dirty="0"/>
              <a:t>Acquisition de données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21769EE3-A59B-4C76-A336-FACED6CF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8E6E0F-7D98-4F0A-8CA4-3DDC09FD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51" y="1266057"/>
            <a:ext cx="6087604" cy="3808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ED11A-9CE8-4FA0-82B4-62916901A8F3}"/>
              </a:ext>
            </a:extLst>
          </p:cNvPr>
          <p:cNvSpPr/>
          <p:nvPr/>
        </p:nvSpPr>
        <p:spPr>
          <a:xfrm>
            <a:off x="6971201" y="5115930"/>
            <a:ext cx="4313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FRM1200"/>
              </a:rPr>
              <a:t>[</a:t>
            </a:r>
            <a:r>
              <a:rPr lang="fr-FR" b="1" dirty="0" err="1"/>
              <a:t>OptimumG</a:t>
            </a:r>
            <a:r>
              <a:rPr lang="fr-FR" b="1" dirty="0"/>
              <a:t> Seminar : </a:t>
            </a:r>
          </a:p>
          <a:p>
            <a:r>
              <a:rPr lang="fr-FR" b="1" dirty="0"/>
              <a:t>Data Driven Performance Engineering </a:t>
            </a:r>
          </a:p>
          <a:p>
            <a:r>
              <a:rPr lang="fr-FR" b="1" dirty="0"/>
              <a:t>(Claude Rouelle)</a:t>
            </a:r>
            <a:r>
              <a:rPr lang="en-US" b="1" dirty="0">
                <a:latin typeface="SFRM1200"/>
              </a:rPr>
              <a:t>, </a:t>
            </a:r>
            <a:r>
              <a:rPr lang="fr-FR" b="1" dirty="0">
                <a:latin typeface="SFRM1200"/>
              </a:rPr>
              <a:t>2019]</a:t>
            </a:r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5B8F5-9681-4744-9B66-CE7232674AD2}"/>
              </a:ext>
            </a:extLst>
          </p:cNvPr>
          <p:cNvSpPr/>
          <p:nvPr/>
        </p:nvSpPr>
        <p:spPr>
          <a:xfrm>
            <a:off x="402681" y="1305341"/>
            <a:ext cx="49848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Capteurs prévus :</a:t>
            </a:r>
          </a:p>
          <a:p>
            <a:endParaRPr lang="fr-FR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Reprise des capteurs d’</a:t>
            </a:r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Optimus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(mutualisation de ces éléments)</a:t>
            </a:r>
          </a:p>
          <a:p>
            <a:endParaRPr lang="fr-FR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Ajout de capteurs déjà possédés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Température de pneus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Température de freins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Ajout de capteur en lien avec la configuration du véhicule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(kit aérodynamique)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Capteurs de garde au sol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Sondes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Pitots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Jauges de contraintes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84ED83-4E76-4F63-8038-15BF1CEE8C57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66A5E8-A7F0-4BF2-8166-5FE172095188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BMR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070CD54-228C-4ABF-BD8C-BA2DC890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39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8316A0-9A08-42CC-9F74-F6CE23373EB1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5"/>
            </a:pPr>
            <a:r>
              <a:rPr lang="fr-FR" sz="2400" b="1" dirty="0"/>
              <a:t>Le projet Invictus</a:t>
            </a:r>
          </a:p>
          <a:p>
            <a:pPr algn="ctr"/>
            <a:r>
              <a:rPr lang="fr-FR" sz="2400" b="1" dirty="0"/>
              <a:t>Bilan d’avancement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222B09B0-68DF-4BCD-9E5E-EC25C2F5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BB014C7-DE88-48E7-8FF2-305BCDD29843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F2496-01A5-4B99-9CF5-4FFA6BA69104}"/>
              </a:ext>
            </a:extLst>
          </p:cNvPr>
          <p:cNvSpPr/>
          <p:nvPr/>
        </p:nvSpPr>
        <p:spPr>
          <a:xfrm>
            <a:off x="4476446" y="2136338"/>
            <a:ext cx="32391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Etat du projet : </a:t>
            </a:r>
            <a:r>
              <a:rPr lang="fr-FR" dirty="0"/>
              <a:t>sous contrôle</a:t>
            </a:r>
          </a:p>
          <a:p>
            <a:endParaRPr lang="fr-FR" b="1" dirty="0"/>
          </a:p>
          <a:p>
            <a:r>
              <a:rPr lang="fr-FR" b="1" dirty="0"/>
              <a:t>Top Appro : </a:t>
            </a:r>
            <a:r>
              <a:rPr lang="fr-FR" dirty="0"/>
              <a:t>27/06/2018</a:t>
            </a:r>
          </a:p>
          <a:p>
            <a:r>
              <a:rPr lang="fr-FR"/>
              <a:t>Franchi conditionnellement</a:t>
            </a:r>
            <a:endParaRPr lang="fr-FR" dirty="0"/>
          </a:p>
          <a:p>
            <a:endParaRPr lang="fr-FR" b="1" dirty="0"/>
          </a:p>
          <a:p>
            <a:r>
              <a:rPr lang="fr-FR" b="1" dirty="0"/>
              <a:t>Prochains objectifs :</a:t>
            </a:r>
          </a:p>
          <a:p>
            <a:r>
              <a:rPr lang="fr-FR" dirty="0"/>
              <a:t>Top Saison : 21 septembre 2018</a:t>
            </a:r>
          </a:p>
          <a:p>
            <a:endParaRPr lang="fr-FR" b="1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75A8F-C110-44B8-85F2-6DB787DBD005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BMR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53B796-6749-4B44-90DE-766D2794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00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DE5A07D-D0AC-40C1-A4B2-6554F2C6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24</a:t>
            </a:fld>
            <a:endParaRPr lang="fr-FR"/>
          </a:p>
        </p:txBody>
      </p:sp>
      <p:pic>
        <p:nvPicPr>
          <p:cNvPr id="13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8E4C707E-0CDF-4F28-ACCD-1ADCB915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2841575"/>
            <a:ext cx="5400000" cy="1174850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8E76D1-3A8D-4D71-9701-519B1133BAF2}"/>
              </a:ext>
            </a:extLst>
          </p:cNvPr>
          <p:cNvSpPr txBox="1"/>
          <p:nvPr/>
        </p:nvSpPr>
        <p:spPr>
          <a:xfrm>
            <a:off x="1" y="461665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Conception et réalisation de l’électronique embarquée et du </a:t>
            </a:r>
          </a:p>
          <a:p>
            <a:pPr algn="ctr"/>
            <a:r>
              <a:rPr lang="fr-FR" sz="2400" b="1" dirty="0"/>
              <a:t>cockpit d’un véhicule de compétition du Formula </a:t>
            </a:r>
            <a:r>
              <a:rPr lang="fr-FR" sz="2400" b="1" dirty="0" err="1"/>
              <a:t>Student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65530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1BCE2F-66D9-4046-8BA6-73E2D33367A5}"/>
              </a:ext>
            </a:extLst>
          </p:cNvPr>
          <p:cNvSpPr txBox="1"/>
          <p:nvPr/>
        </p:nvSpPr>
        <p:spPr>
          <a:xfrm>
            <a:off x="1" y="46166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Écurie Piston Sport Auto – EPSA</a:t>
            </a:r>
          </a:p>
          <a:p>
            <a:pPr algn="ctr"/>
            <a:r>
              <a:rPr lang="fr-FR" sz="2400" b="1" dirty="0"/>
              <a:t>Conception et réalisation de l’électronique embarquée et du </a:t>
            </a:r>
          </a:p>
          <a:p>
            <a:pPr algn="ctr"/>
            <a:r>
              <a:rPr lang="fr-FR" sz="2400" b="1" dirty="0"/>
              <a:t>cockpit d’un véhicule de compétition du Formula </a:t>
            </a:r>
            <a:r>
              <a:rPr lang="fr-FR" sz="2400" b="1" dirty="0" err="1"/>
              <a:t>Student</a:t>
            </a:r>
            <a:endParaRPr lang="fr-FR" sz="2400" b="1" dirty="0"/>
          </a:p>
          <a:p>
            <a:pPr algn="ctr"/>
            <a:r>
              <a:rPr lang="fr-FR" sz="2400" b="1" dirty="0"/>
              <a:t>Département SEISM – Système Électronique Instrumenté Sécurisé et Monitoré</a:t>
            </a:r>
            <a:endParaRPr lang="fr-FR" sz="20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A6D5C1-8636-41F7-8A8C-CBEA976BD8D0}"/>
              </a:ext>
            </a:extLst>
          </p:cNvPr>
          <p:cNvSpPr txBox="1"/>
          <p:nvPr/>
        </p:nvSpPr>
        <p:spPr>
          <a:xfrm>
            <a:off x="1020416" y="2594254"/>
            <a:ext cx="5075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Directeur de PE :</a:t>
            </a:r>
          </a:p>
          <a:p>
            <a:r>
              <a:rPr lang="fr-FR" dirty="0"/>
              <a:t>Arthur RODRIGUEZ			ARZ</a:t>
            </a:r>
          </a:p>
          <a:p>
            <a:r>
              <a:rPr lang="fr-FR" b="1" dirty="0"/>
              <a:t>Membres :</a:t>
            </a:r>
          </a:p>
          <a:p>
            <a:r>
              <a:rPr lang="fr-FR" dirty="0"/>
              <a:t>Corentin LEPAIS			CLS</a:t>
            </a:r>
          </a:p>
          <a:p>
            <a:r>
              <a:rPr lang="fr-FR" dirty="0"/>
              <a:t>Romain MARTIN			RMN</a:t>
            </a:r>
          </a:p>
          <a:p>
            <a:r>
              <a:rPr lang="fr-FR" dirty="0"/>
              <a:t>Bruno MOREIRA NABINGER		BMR</a:t>
            </a:r>
          </a:p>
          <a:p>
            <a:r>
              <a:rPr lang="fr-FR" dirty="0"/>
              <a:t>Martin GOMEZ-VALCARCEL PINTADO	MGV</a:t>
            </a:r>
          </a:p>
        </p:txBody>
      </p:sp>
      <p:pic>
        <p:nvPicPr>
          <p:cNvPr id="5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1486BD6C-30AA-4D9E-91EB-8F0E1731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977F53-1F38-4AD4-900F-F666A19639E1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0C1195-5E47-45E5-9DBF-1FD11B6B4D1C}"/>
              </a:ext>
            </a:extLst>
          </p:cNvPr>
          <p:cNvSpPr txBox="1"/>
          <p:nvPr/>
        </p:nvSpPr>
        <p:spPr>
          <a:xfrm>
            <a:off x="6096000" y="2594254"/>
            <a:ext cx="3838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Sommaire :</a:t>
            </a:r>
          </a:p>
          <a:p>
            <a:pPr marL="514350" indent="-514350">
              <a:buFontTx/>
              <a:buAutoNum type="romanUcPeriod"/>
            </a:pPr>
            <a:r>
              <a:rPr lang="fr-FR" dirty="0"/>
              <a:t>L’Écurie Piston Sport Auto</a:t>
            </a:r>
          </a:p>
          <a:p>
            <a:pPr marL="514350" indent="-514350">
              <a:buAutoNum type="romanUcPeriod"/>
            </a:pPr>
            <a:r>
              <a:rPr lang="fr-FR" dirty="0"/>
              <a:t>Le Formula </a:t>
            </a:r>
            <a:r>
              <a:rPr lang="fr-FR" dirty="0" err="1"/>
              <a:t>Student</a:t>
            </a:r>
            <a:endParaRPr lang="fr-FR" dirty="0"/>
          </a:p>
          <a:p>
            <a:pPr marL="514350" indent="-514350">
              <a:buFontTx/>
              <a:buAutoNum type="romanUcPeriod"/>
            </a:pPr>
            <a:r>
              <a:rPr lang="fr-FR" dirty="0"/>
              <a:t>La gestion d’un projet EPSA</a:t>
            </a:r>
          </a:p>
          <a:p>
            <a:pPr marL="514350" indent="-514350">
              <a:buFontTx/>
              <a:buAutoNum type="romanUcPeriod"/>
            </a:pPr>
            <a:r>
              <a:rPr lang="fr-FR" dirty="0"/>
              <a:t>Le projet </a:t>
            </a:r>
            <a:r>
              <a:rPr lang="fr-FR" dirty="0" err="1"/>
              <a:t>Optimus</a:t>
            </a:r>
            <a:endParaRPr lang="fr-FR" dirty="0"/>
          </a:p>
          <a:p>
            <a:pPr marL="514350" indent="-514350">
              <a:buFontTx/>
              <a:buAutoNum type="romanUcPeriod"/>
            </a:pPr>
            <a:r>
              <a:rPr lang="fr-FR" dirty="0"/>
              <a:t>Le projet Invictus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F34DC3-9E7D-4B09-B53B-E4A7577695F2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CAE7CF-B4A5-42A5-A62A-38248B88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6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73B41A-DC30-4E74-86DE-60499C5F4D99}"/>
              </a:ext>
            </a:extLst>
          </p:cNvPr>
          <p:cNvSpPr txBox="1"/>
          <p:nvPr/>
        </p:nvSpPr>
        <p:spPr>
          <a:xfrm>
            <a:off x="0" y="4350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/>
            </a:pPr>
            <a:r>
              <a:rPr lang="fr-FR" sz="2400" b="1" dirty="0"/>
              <a:t>Écurie Piston Sport Auto – EPSA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1396536B-6E9E-40CC-B4B2-84631C1B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F31B1B-64B0-40DD-8EA3-080B0C85C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19" t="46658" r="5424" b="9610"/>
          <a:stretch/>
        </p:blipFill>
        <p:spPr>
          <a:xfrm>
            <a:off x="4371144" y="1115337"/>
            <a:ext cx="3352802" cy="2188740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/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4C0CA4-0C52-4862-8380-A2A913376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5" t="2926" r="58718" b="53540"/>
          <a:stretch/>
        </p:blipFill>
        <p:spPr>
          <a:xfrm>
            <a:off x="-4626" y="1108749"/>
            <a:ext cx="3352802" cy="2188740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52C5D1-7BE0-40DA-BD98-7B6798B39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6" t="1681" r="57734" b="53126"/>
          <a:stretch/>
        </p:blipFill>
        <p:spPr>
          <a:xfrm>
            <a:off x="1" y="3623529"/>
            <a:ext cx="3348176" cy="2184582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/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932371-0CC8-4034-9697-449D33906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49" t="48563" r="2633" b="5161"/>
          <a:stretch/>
        </p:blipFill>
        <p:spPr>
          <a:xfrm>
            <a:off x="4371144" y="3623529"/>
            <a:ext cx="3365315" cy="2188739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/>
            </a:outerShdw>
          </a:effectLst>
        </p:spPr>
      </p:pic>
      <p:pic>
        <p:nvPicPr>
          <p:cNvPr id="9" name="Image 8" descr="Une image contenant route, extérieur, terrain, rue&#10;&#10;Description générée automatiquement">
            <a:extLst>
              <a:ext uri="{FF2B5EF4-FFF2-40B4-BE49-F238E27FC236}">
                <a16:creationId xmlns:a16="http://schemas.microsoft.com/office/drawing/2014/main" id="{A195D5BA-4C23-479C-8D25-2DACC1BAF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7" y="3623529"/>
            <a:ext cx="3352802" cy="2193716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/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3071943-D5FC-4B17-94F7-0BC36BF880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3" t="8041" r="6642" b="710"/>
          <a:stretch/>
        </p:blipFill>
        <p:spPr>
          <a:xfrm>
            <a:off x="8839197" y="1106584"/>
            <a:ext cx="3352802" cy="2190905"/>
          </a:xfrm>
          <a:prstGeom prst="rect">
            <a:avLst/>
          </a:prstGeom>
          <a:effectLst>
            <a:outerShdw blurRad="50800" dist="50800" dir="27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01B19A0-B88F-4002-9C77-08C7D5144DE9}"/>
              </a:ext>
            </a:extLst>
          </p:cNvPr>
          <p:cNvSpPr txBox="1"/>
          <p:nvPr/>
        </p:nvSpPr>
        <p:spPr>
          <a:xfrm>
            <a:off x="-4626" y="1106584"/>
            <a:ext cx="127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Dynamix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F10DB4-F869-47FE-804E-CCFD44F12FA1}"/>
              </a:ext>
            </a:extLst>
          </p:cNvPr>
          <p:cNvSpPr txBox="1"/>
          <p:nvPr/>
        </p:nvSpPr>
        <p:spPr>
          <a:xfrm>
            <a:off x="4371144" y="1106584"/>
            <a:ext cx="127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Atomix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F78FB-1DC2-49F1-B50B-0C78DCF892FA}"/>
              </a:ext>
            </a:extLst>
          </p:cNvPr>
          <p:cNvSpPr txBox="1"/>
          <p:nvPr/>
        </p:nvSpPr>
        <p:spPr>
          <a:xfrm>
            <a:off x="8839197" y="1115337"/>
            <a:ext cx="127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Kinétix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C2819F5-40B6-42C6-BD6A-C1235F9F8589}"/>
              </a:ext>
            </a:extLst>
          </p:cNvPr>
          <p:cNvSpPr txBox="1"/>
          <p:nvPr/>
        </p:nvSpPr>
        <p:spPr>
          <a:xfrm>
            <a:off x="-4627" y="5417135"/>
            <a:ext cx="127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Olympix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7A7C498-EBF5-4002-9535-A1257201CFA8}"/>
              </a:ext>
            </a:extLst>
          </p:cNvPr>
          <p:cNvSpPr txBox="1"/>
          <p:nvPr/>
        </p:nvSpPr>
        <p:spPr>
          <a:xfrm>
            <a:off x="4371143" y="5415927"/>
            <a:ext cx="127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Vulcanix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429F65F-0546-42FA-A161-F6547B5B537A}"/>
              </a:ext>
            </a:extLst>
          </p:cNvPr>
          <p:cNvSpPr txBox="1"/>
          <p:nvPr/>
        </p:nvSpPr>
        <p:spPr>
          <a:xfrm>
            <a:off x="8839197" y="5415927"/>
            <a:ext cx="110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Optimus</a:t>
            </a:r>
            <a:endParaRPr lang="fr-FR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F53E75-C663-4E62-89CC-1CDB3871188E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441F1E-001B-4D07-8802-A925A93020EA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1592352-A04C-4846-8620-B346AA88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4</a:t>
            </a:fld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6086D0-D4B0-4272-A905-D93299C4854D}"/>
              </a:ext>
            </a:extLst>
          </p:cNvPr>
          <p:cNvSpPr/>
          <p:nvPr/>
        </p:nvSpPr>
        <p:spPr>
          <a:xfrm>
            <a:off x="9828551" y="5816037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2019]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7198F-FCC7-4EDF-81E6-46B5CAB8D706}"/>
              </a:ext>
            </a:extLst>
          </p:cNvPr>
          <p:cNvSpPr/>
          <p:nvPr/>
        </p:nvSpPr>
        <p:spPr>
          <a:xfrm>
            <a:off x="5360498" y="5816037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2018]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0C1C52-CE5A-4AB4-A728-C092294C7264}"/>
              </a:ext>
            </a:extLst>
          </p:cNvPr>
          <p:cNvSpPr/>
          <p:nvPr/>
        </p:nvSpPr>
        <p:spPr>
          <a:xfrm>
            <a:off x="1973118" y="580811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2017]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E7CB83-8774-45B0-85C4-8E52C78E6F21}"/>
              </a:ext>
            </a:extLst>
          </p:cNvPr>
          <p:cNvSpPr/>
          <p:nvPr/>
        </p:nvSpPr>
        <p:spPr>
          <a:xfrm>
            <a:off x="9828551" y="3277464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2016]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C21886-D475-4887-A57F-2A66570CA29B}"/>
              </a:ext>
            </a:extLst>
          </p:cNvPr>
          <p:cNvSpPr/>
          <p:nvPr/>
        </p:nvSpPr>
        <p:spPr>
          <a:xfrm>
            <a:off x="5360498" y="3278817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2015]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D761B-00B8-4A7A-AD6C-FA1A327D0BDD}"/>
              </a:ext>
            </a:extLst>
          </p:cNvPr>
          <p:cNvSpPr/>
          <p:nvPr/>
        </p:nvSpPr>
        <p:spPr>
          <a:xfrm>
            <a:off x="984728" y="3275804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[EPSA, </a:t>
            </a:r>
            <a:r>
              <a:rPr lang="fr-FR" dirty="0">
                <a:latin typeface="SFRM1200"/>
              </a:rPr>
              <a:t>2014]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09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C7BC99-A139-46E3-885A-9C6B66FCD241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2"/>
            </a:pPr>
            <a:r>
              <a:rPr lang="fr-FR" sz="2400" b="1" dirty="0"/>
              <a:t>Le Formula </a:t>
            </a:r>
            <a:r>
              <a:rPr lang="fr-FR" sz="2400" b="1" dirty="0" err="1"/>
              <a:t>Student</a:t>
            </a:r>
            <a:endParaRPr lang="fr-FR" sz="2400" b="1" dirty="0"/>
          </a:p>
          <a:p>
            <a:pPr algn="ctr"/>
            <a:r>
              <a:rPr lang="fr-FR" sz="2400" b="1" dirty="0"/>
              <a:t>La philosophie du championnat </a:t>
            </a:r>
            <a:endParaRPr lang="fr-FR" sz="2000" b="1" dirty="0"/>
          </a:p>
        </p:txBody>
      </p:sp>
      <p:pic>
        <p:nvPicPr>
          <p:cNvPr id="4" name="Image 3" descr="Une image contenant ciel, terrain, extérieur, route&#10;&#10;Description générée automatiquement">
            <a:extLst>
              <a:ext uri="{FF2B5EF4-FFF2-40B4-BE49-F238E27FC236}">
                <a16:creationId xmlns:a16="http://schemas.microsoft.com/office/drawing/2014/main" id="{0BBC44D1-4C8D-4916-B3DF-31A8318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31774" r="13994" b="8965"/>
          <a:stretch/>
        </p:blipFill>
        <p:spPr>
          <a:xfrm>
            <a:off x="4724830" y="2434850"/>
            <a:ext cx="7139180" cy="3811933"/>
          </a:xfrm>
          <a:prstGeom prst="rect">
            <a:avLst/>
          </a:prstGeom>
          <a:effectLst>
            <a:outerShdw blurRad="63500" dist="50800" dir="2700000" sx="1000" sy="1000"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971EA-36F7-408A-9D3D-51F10E008012}"/>
              </a:ext>
            </a:extLst>
          </p:cNvPr>
          <p:cNvSpPr/>
          <p:nvPr/>
        </p:nvSpPr>
        <p:spPr>
          <a:xfrm>
            <a:off x="327990" y="2434850"/>
            <a:ext cx="4098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“It’s not about getting faster ; it’s about getting smarter” </a:t>
            </a:r>
          </a:p>
          <a:p>
            <a:r>
              <a:rPr lang="en-US" dirty="0">
                <a:cs typeface="Arial" panose="020B0604020202020204" pitchFamily="34" charset="0"/>
              </a:rPr>
              <a:t>Formula Student Germany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“Courses taught me theory, competitions made me an engineer” </a:t>
            </a:r>
          </a:p>
          <a:p>
            <a:r>
              <a:rPr lang="en-US" dirty="0">
                <a:cs typeface="Arial" panose="020B0604020202020204" pitchFamily="34" charset="0"/>
              </a:rPr>
              <a:t>Phillip Tischler [HAHN,</a:t>
            </a:r>
            <a:r>
              <a:rPr lang="fr-FR" dirty="0">
                <a:cs typeface="Arial" panose="020B0604020202020204" pitchFamily="34" charset="0"/>
              </a:rPr>
              <a:t>2018]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F2C28-7C2D-4A39-B56B-8BBDA6129B7F}"/>
              </a:ext>
            </a:extLst>
          </p:cNvPr>
          <p:cNvSpPr/>
          <p:nvPr/>
        </p:nvSpPr>
        <p:spPr>
          <a:xfrm>
            <a:off x="4724830" y="6352143"/>
            <a:ext cx="336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[Formula Student Germany, </a:t>
            </a:r>
            <a:r>
              <a:rPr lang="fr-FR" dirty="0">
                <a:latin typeface="SFRM1200"/>
              </a:rPr>
              <a:t>2013]</a:t>
            </a:r>
            <a:endParaRPr lang="fr-FR" dirty="0"/>
          </a:p>
        </p:txBody>
      </p:sp>
      <p:pic>
        <p:nvPicPr>
          <p:cNvPr id="8" name="Image 7" descr="Une image contenant texte, signe, journal&#10;&#10;Description générée automatiquement">
            <a:extLst>
              <a:ext uri="{FF2B5EF4-FFF2-40B4-BE49-F238E27FC236}">
                <a16:creationId xmlns:a16="http://schemas.microsoft.com/office/drawing/2014/main" id="{F0C3D07C-CEB2-4233-87BF-137F8C9399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3" y="99863"/>
            <a:ext cx="2360563" cy="1695807"/>
          </a:xfrm>
          <a:prstGeom prst="rect">
            <a:avLst/>
          </a:prstGeom>
          <a:effectLst>
            <a:outerShdw blurRad="25400" dist="38100" dir="54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B99081C9-CAF5-431D-9D6E-F8D6A230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3DF074-06D4-4285-8DD5-DD4EF53FB432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9A8574-BEFE-4CC2-A12A-457683AF3F9C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03F3C7-6C3D-48C2-B22D-CBF609BF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33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43D196-BC90-40CE-B818-978EFC31E4BE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2"/>
            </a:pPr>
            <a:r>
              <a:rPr lang="fr-FR" sz="2400" b="1" dirty="0"/>
              <a:t>Le Formula </a:t>
            </a:r>
            <a:r>
              <a:rPr lang="fr-FR" sz="2400" b="1" dirty="0" err="1"/>
              <a:t>Student</a:t>
            </a:r>
            <a:endParaRPr lang="fr-FR" sz="2400" b="1" dirty="0"/>
          </a:p>
          <a:p>
            <a:pPr algn="ctr"/>
            <a:r>
              <a:rPr lang="fr-FR" sz="2400" b="1" dirty="0"/>
              <a:t>Les épreuves statiques</a:t>
            </a:r>
            <a:endParaRPr lang="fr-FR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BD92D-EAB9-4E10-AA4A-448A5FBB1594}"/>
              </a:ext>
            </a:extLst>
          </p:cNvPr>
          <p:cNvSpPr/>
          <p:nvPr/>
        </p:nvSpPr>
        <p:spPr>
          <a:xfrm>
            <a:off x="328613" y="1268853"/>
            <a:ext cx="49848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Design Event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, 150 points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Justification des choix d’ingénierie du véhicule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Cost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Manufacturing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Event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, 100 points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Prise en compte du coup du véhicule en ce qui 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concerne les décisions techniques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Presentation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Event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, 75 points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Présentation d’un Business plan conçu autour du 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prototype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DB65D-E590-4E00-B590-C00E78A8BD1D}"/>
              </a:ext>
            </a:extLst>
          </p:cNvPr>
          <p:cNvSpPr/>
          <p:nvPr/>
        </p:nvSpPr>
        <p:spPr>
          <a:xfrm>
            <a:off x="6047545" y="126605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Scrutering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Vérification du respect du règlement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Braking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 test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Vérification des capacité de freinage du véhicule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Tilt test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Test de non retournement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84FB5-B3DF-4EF3-8287-80494471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2" y="3998689"/>
            <a:ext cx="3762375" cy="2238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6426C3-6294-47E2-B6B2-9D60DEB4C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 r="3312"/>
          <a:stretch/>
        </p:blipFill>
        <p:spPr>
          <a:xfrm>
            <a:off x="4214809" y="3998689"/>
            <a:ext cx="3762377" cy="2238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1A843C-853E-4D2D-B8C1-D16BC9E99011}"/>
              </a:ext>
            </a:extLst>
          </p:cNvPr>
          <p:cNvSpPr/>
          <p:nvPr/>
        </p:nvSpPr>
        <p:spPr>
          <a:xfrm>
            <a:off x="4214809" y="6352143"/>
            <a:ext cx="2316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 - </a:t>
            </a:r>
            <a:r>
              <a:rPr lang="en-US" dirty="0" err="1">
                <a:latin typeface="SFRM1200"/>
              </a:rPr>
              <a:t>Olympix</a:t>
            </a:r>
            <a:r>
              <a:rPr lang="en-US" dirty="0">
                <a:latin typeface="SFRM1200"/>
              </a:rPr>
              <a:t>, </a:t>
            </a:r>
            <a:r>
              <a:rPr lang="fr-FR" dirty="0">
                <a:latin typeface="SFRM1200"/>
              </a:rPr>
              <a:t>2017]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5C1F08-4964-47C8-9279-A1AF47C4E3F9}"/>
              </a:ext>
            </a:extLst>
          </p:cNvPr>
          <p:cNvSpPr/>
          <p:nvPr/>
        </p:nvSpPr>
        <p:spPr>
          <a:xfrm>
            <a:off x="8101012" y="6352143"/>
            <a:ext cx="232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[EPSA - </a:t>
            </a:r>
            <a:r>
              <a:rPr lang="en-US" dirty="0" err="1">
                <a:latin typeface="SFRM1200"/>
              </a:rPr>
              <a:t>Vulcanix</a:t>
            </a:r>
            <a:r>
              <a:rPr lang="en-US" dirty="0">
                <a:latin typeface="SFRM1200"/>
              </a:rPr>
              <a:t>, </a:t>
            </a:r>
            <a:r>
              <a:rPr lang="fr-FR" dirty="0">
                <a:latin typeface="SFRM1200"/>
              </a:rPr>
              <a:t>2018]</a:t>
            </a:r>
            <a:endParaRPr lang="fr-FR" dirty="0"/>
          </a:p>
        </p:txBody>
      </p:sp>
      <p:pic>
        <p:nvPicPr>
          <p:cNvPr id="10" name="Image 9" descr="Une image contenant texte, signe, journal&#10;&#10;Description générée automatiquement">
            <a:extLst>
              <a:ext uri="{FF2B5EF4-FFF2-40B4-BE49-F238E27FC236}">
                <a16:creationId xmlns:a16="http://schemas.microsoft.com/office/drawing/2014/main" id="{A6D5D22C-1C19-4647-9617-6AF2CF6EA0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3" y="99863"/>
            <a:ext cx="2360563" cy="1695807"/>
          </a:xfrm>
          <a:prstGeom prst="rect">
            <a:avLst/>
          </a:prstGeom>
          <a:effectLst>
            <a:outerShdw blurRad="25400" dist="38100" dir="54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0F86E383-58AF-43F4-B574-2DEFBE63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A4AF512-54A6-41C3-9B64-FF0ED0C09557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AAB0B1-2149-476B-9903-0830AA97357E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954EE16-0157-4C9D-A9A8-2B98A9B5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1464F7-95E1-4560-942F-0F2B57046518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2"/>
            </a:pPr>
            <a:r>
              <a:rPr lang="fr-FR" sz="2400" b="1" dirty="0"/>
              <a:t>Le Formula </a:t>
            </a:r>
            <a:r>
              <a:rPr lang="fr-FR" sz="2400" b="1" dirty="0" err="1"/>
              <a:t>Student</a:t>
            </a:r>
            <a:endParaRPr lang="fr-FR" sz="2400" b="1" dirty="0"/>
          </a:p>
          <a:p>
            <a:pPr algn="ctr"/>
            <a:r>
              <a:rPr lang="fr-FR" sz="2400" b="1" dirty="0"/>
              <a:t>Les épreuves dynamiques</a:t>
            </a:r>
            <a:endParaRPr lang="fr-FR" sz="2000" b="1" dirty="0"/>
          </a:p>
        </p:txBody>
      </p:sp>
      <p:pic>
        <p:nvPicPr>
          <p:cNvPr id="4" name="Image 3" descr="Une image contenant texte, signe, journal&#10;&#10;Description générée automatiquement">
            <a:extLst>
              <a:ext uri="{FF2B5EF4-FFF2-40B4-BE49-F238E27FC236}">
                <a16:creationId xmlns:a16="http://schemas.microsoft.com/office/drawing/2014/main" id="{D7B2FBCD-76D4-4841-B7A6-5C5F7890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3" y="99863"/>
            <a:ext cx="2360563" cy="1695807"/>
          </a:xfrm>
          <a:prstGeom prst="rect">
            <a:avLst/>
          </a:prstGeom>
          <a:effectLst>
            <a:outerShdw blurRad="25400" dist="38100" dir="5400000" algn="tl" rotWithShape="0">
              <a:prstClr val="black">
                <a:alpha val="25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0BB9E-392B-4493-91DF-947F009297FF}"/>
              </a:ext>
            </a:extLst>
          </p:cNvPr>
          <p:cNvSpPr/>
          <p:nvPr/>
        </p:nvSpPr>
        <p:spPr>
          <a:xfrm>
            <a:off x="327990" y="1258526"/>
            <a:ext cx="472891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Acceleration</a:t>
            </a:r>
            <a:r>
              <a:rPr lang="fr-FR" b="1" dirty="0"/>
              <a:t> Event</a:t>
            </a:r>
            <a:r>
              <a:rPr lang="fr-FR" dirty="0"/>
              <a:t>, 75 points</a:t>
            </a:r>
          </a:p>
          <a:p>
            <a:r>
              <a:rPr lang="fr-FR" dirty="0"/>
              <a:t>Accélération du véhicule sur 75m</a:t>
            </a:r>
          </a:p>
          <a:p>
            <a:endParaRPr lang="fr-FR" dirty="0"/>
          </a:p>
          <a:p>
            <a:r>
              <a:rPr lang="fr-FR" b="1" dirty="0" err="1"/>
              <a:t>Skidpad</a:t>
            </a:r>
            <a:r>
              <a:rPr lang="fr-FR" b="1" dirty="0"/>
              <a:t> Event</a:t>
            </a:r>
            <a:r>
              <a:rPr lang="fr-FR" dirty="0"/>
              <a:t>, 75 points</a:t>
            </a:r>
          </a:p>
          <a:p>
            <a:r>
              <a:rPr lang="fr-FR" dirty="0"/>
              <a:t>Evaluation de la manœuvrabilité du véhicule sur un circuit en 8</a:t>
            </a:r>
          </a:p>
          <a:p>
            <a:endParaRPr lang="fr-FR" dirty="0"/>
          </a:p>
          <a:p>
            <a:r>
              <a:rPr lang="fr-FR" b="1" dirty="0" err="1"/>
              <a:t>Autocross</a:t>
            </a:r>
            <a:r>
              <a:rPr lang="fr-FR" b="1" dirty="0"/>
              <a:t> Event</a:t>
            </a:r>
            <a:r>
              <a:rPr lang="fr-FR" dirty="0"/>
              <a:t>, 100 points</a:t>
            </a:r>
          </a:p>
          <a:p>
            <a:r>
              <a:rPr lang="fr-FR" dirty="0"/>
              <a:t>Evaluation de la manœuvrabilité du véhicule sur un circuit de 1km environ</a:t>
            </a:r>
          </a:p>
          <a:p>
            <a:endParaRPr lang="fr-FR" dirty="0"/>
          </a:p>
          <a:p>
            <a:r>
              <a:rPr lang="fr-FR" b="1" dirty="0"/>
              <a:t>Endurance and </a:t>
            </a:r>
            <a:r>
              <a:rPr lang="fr-FR" b="1" dirty="0" err="1"/>
              <a:t>Effiency</a:t>
            </a:r>
            <a:r>
              <a:rPr lang="fr-FR" b="1" dirty="0"/>
              <a:t> Event</a:t>
            </a:r>
            <a:r>
              <a:rPr lang="fr-FR" dirty="0"/>
              <a:t>, 325 et 100 points</a:t>
            </a:r>
          </a:p>
          <a:p>
            <a:r>
              <a:rPr lang="fr-FR" dirty="0"/>
              <a:t>Evaluation de la fiabilité et de la consommation du véhicule sur une séance de 22km</a:t>
            </a:r>
          </a:p>
        </p:txBody>
      </p:sp>
      <p:pic>
        <p:nvPicPr>
          <p:cNvPr id="6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A3A4B20B-56A0-4958-8B9B-EE999D96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cintre, objet, lampe&#10;&#10;Description générée automatiquement">
            <a:extLst>
              <a:ext uri="{FF2B5EF4-FFF2-40B4-BE49-F238E27FC236}">
                <a16:creationId xmlns:a16="http://schemas.microsoft.com/office/drawing/2014/main" id="{E260B6AF-B210-4B36-9F9E-0E87C801BE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20" y="4374375"/>
            <a:ext cx="3583190" cy="21043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F657A19-29D4-4717-A0A6-847B48FD9B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8484" r="15531" b="8182"/>
          <a:stretch/>
        </p:blipFill>
        <p:spPr>
          <a:xfrm>
            <a:off x="5384899" y="1487665"/>
            <a:ext cx="3583190" cy="2665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D62768-0FF2-417B-88A6-EF02A0B474B5}"/>
              </a:ext>
            </a:extLst>
          </p:cNvPr>
          <p:cNvSpPr/>
          <p:nvPr/>
        </p:nvSpPr>
        <p:spPr>
          <a:xfrm>
            <a:off x="9296079" y="2635550"/>
            <a:ext cx="2263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[FSAE - </a:t>
            </a:r>
            <a:r>
              <a:rPr lang="en-US" dirty="0" err="1">
                <a:latin typeface="SFRM1200"/>
              </a:rPr>
              <a:t>SkidPad</a:t>
            </a:r>
            <a:r>
              <a:rPr lang="en-US" dirty="0">
                <a:latin typeface="SFRM1200"/>
              </a:rPr>
              <a:t>, </a:t>
            </a:r>
            <a:r>
              <a:rPr lang="fr-FR" dirty="0">
                <a:latin typeface="SFRM1200"/>
              </a:rPr>
              <a:t>2012]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C9EF98-E3CE-4288-BF87-DA5A2BB864F6}"/>
              </a:ext>
            </a:extLst>
          </p:cNvPr>
          <p:cNvSpPr/>
          <p:nvPr/>
        </p:nvSpPr>
        <p:spPr>
          <a:xfrm>
            <a:off x="6187618" y="4905678"/>
            <a:ext cx="209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FRM1200"/>
              </a:rPr>
              <a:t>[</a:t>
            </a:r>
            <a:r>
              <a:rPr lang="en-US" dirty="0" err="1">
                <a:latin typeface="SFRM1200"/>
              </a:rPr>
              <a:t>OptimumLap</a:t>
            </a:r>
            <a:r>
              <a:rPr lang="en-US" dirty="0">
                <a:latin typeface="SFRM1200"/>
              </a:rPr>
              <a:t> – </a:t>
            </a:r>
          </a:p>
          <a:p>
            <a:r>
              <a:rPr lang="en-US" dirty="0">
                <a:latin typeface="SFRM1200"/>
              </a:rPr>
              <a:t>Autocross Germany</a:t>
            </a:r>
            <a:r>
              <a:rPr lang="fr-FR" dirty="0">
                <a:latin typeface="SFRM1200"/>
              </a:rPr>
              <a:t>]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0FA3D8-8F9D-4661-99A0-4FE48F86171F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B23DB3-56FE-4CA9-97CA-284FA7264A67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MGV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9133C5AC-F716-4CB6-BFE5-7074C494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72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3E9843F-68B7-4A26-A000-4FEC3BF20D92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3"/>
            </a:pPr>
            <a:r>
              <a:rPr lang="fr-FR" sz="2400" b="1" dirty="0"/>
              <a:t>Écurie Piston Sport Auto – EPSA</a:t>
            </a:r>
          </a:p>
          <a:p>
            <a:pPr algn="ctr"/>
            <a:r>
              <a:rPr lang="fr-FR" sz="2400" b="1" dirty="0"/>
              <a:t>La gestion d’un projet EPSA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899CE560-FD85-4303-AC6C-3C980838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0ED7DA-E8C3-4649-BC94-39CAC0896F7E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1ED1B5E2-5E5B-4A63-89F6-DAD4477F268B}"/>
              </a:ext>
            </a:extLst>
          </p:cNvPr>
          <p:cNvGrpSpPr/>
          <p:nvPr/>
        </p:nvGrpSpPr>
        <p:grpSpPr>
          <a:xfrm>
            <a:off x="2665041" y="1845582"/>
            <a:ext cx="7536759" cy="4060836"/>
            <a:chOff x="2055441" y="1898591"/>
            <a:chExt cx="7536759" cy="4060836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6E407C-C370-4778-B951-C8D4E7DFBC6B}"/>
                </a:ext>
              </a:extLst>
            </p:cNvPr>
            <p:cNvGrpSpPr/>
            <p:nvPr/>
          </p:nvGrpSpPr>
          <p:grpSpPr>
            <a:xfrm>
              <a:off x="2055441" y="1898591"/>
              <a:ext cx="4733872" cy="2154740"/>
              <a:chOff x="2051368" y="1284957"/>
              <a:chExt cx="4733872" cy="2154740"/>
            </a:xfrm>
          </p:grpSpPr>
          <p:sp>
            <p:nvSpPr>
              <p:cNvPr id="7" name="Flèche : droite 6">
                <a:extLst>
                  <a:ext uri="{FF2B5EF4-FFF2-40B4-BE49-F238E27FC236}">
                    <a16:creationId xmlns:a16="http://schemas.microsoft.com/office/drawing/2014/main" id="{04856367-B139-47DD-95BA-0E2D853167A4}"/>
                  </a:ext>
                </a:extLst>
              </p:cNvPr>
              <p:cNvSpPr/>
              <p:nvPr/>
            </p:nvSpPr>
            <p:spPr>
              <a:xfrm rot="2700000">
                <a:off x="1989577" y="2411897"/>
                <a:ext cx="1800000" cy="2556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Flèche : droite 7">
                <a:extLst>
                  <a:ext uri="{FF2B5EF4-FFF2-40B4-BE49-F238E27FC236}">
                    <a16:creationId xmlns:a16="http://schemas.microsoft.com/office/drawing/2014/main" id="{0C62034D-D5F0-4BC7-9601-5869C2ABC8C6}"/>
                  </a:ext>
                </a:extLst>
              </p:cNvPr>
              <p:cNvSpPr/>
              <p:nvPr/>
            </p:nvSpPr>
            <p:spPr>
              <a:xfrm rot="-2700000">
                <a:off x="3385931" y="2367591"/>
                <a:ext cx="1800000" cy="2556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0B8D5D46-46BA-496C-ABC8-3B60615D681E}"/>
                  </a:ext>
                </a:extLst>
              </p:cNvPr>
              <p:cNvSpPr/>
              <p:nvPr/>
            </p:nvSpPr>
            <p:spPr>
              <a:xfrm>
                <a:off x="5005948" y="1793053"/>
                <a:ext cx="900000" cy="2556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Flèche : droite 9">
                <a:extLst>
                  <a:ext uri="{FF2B5EF4-FFF2-40B4-BE49-F238E27FC236}">
                    <a16:creationId xmlns:a16="http://schemas.microsoft.com/office/drawing/2014/main" id="{764F1668-78DE-4E77-A462-9444BBE6915E}"/>
                  </a:ext>
                </a:extLst>
              </p:cNvPr>
              <p:cNvSpPr/>
              <p:nvPr/>
            </p:nvSpPr>
            <p:spPr>
              <a:xfrm rot="2700000">
                <a:off x="5888124" y="2066738"/>
                <a:ext cx="900000" cy="2556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374AC0A1-D465-402F-9518-0AA927FDD33F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2110092" y="1799794"/>
                <a:ext cx="3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E524AB0F-6AD1-459E-B4BB-06DF35FBFC13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3392418" y="3008315"/>
                <a:ext cx="3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478D9FDA-CA67-41B5-B123-6B838E747939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4788773" y="1813046"/>
                <a:ext cx="3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881A9D7F-90DE-4E8F-8276-0182AF89B5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5879730" y="1770090"/>
                <a:ext cx="3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757090A-6368-4BB2-8223-D2F161C4B68A}"/>
                  </a:ext>
                </a:extLst>
              </p:cNvPr>
              <p:cNvSpPr txBox="1"/>
              <p:nvPr/>
            </p:nvSpPr>
            <p:spPr>
              <a:xfrm>
                <a:off x="2051368" y="1348064"/>
                <a:ext cx="10773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Top Projet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07B078A-08A8-4283-B5A9-4E2C683D20A1}"/>
                  </a:ext>
                </a:extLst>
              </p:cNvPr>
              <p:cNvSpPr txBox="1"/>
              <p:nvPr/>
            </p:nvSpPr>
            <p:spPr>
              <a:xfrm>
                <a:off x="3111404" y="2193800"/>
                <a:ext cx="8955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Top Copeau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59F65A2-3BBB-4185-8190-FD40298813A9}"/>
                  </a:ext>
                </a:extLst>
              </p:cNvPr>
              <p:cNvSpPr txBox="1"/>
              <p:nvPr/>
            </p:nvSpPr>
            <p:spPr>
              <a:xfrm>
                <a:off x="4345777" y="1311073"/>
                <a:ext cx="1245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Top Moteur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45099A1-308D-4AB0-9DC0-86325D5B0E18}"/>
                  </a:ext>
                </a:extLst>
              </p:cNvPr>
              <p:cNvSpPr txBox="1"/>
              <p:nvPr/>
            </p:nvSpPr>
            <p:spPr>
              <a:xfrm>
                <a:off x="5539249" y="1284957"/>
                <a:ext cx="12459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Top Compet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393BC4A-BCDE-41A4-A07D-FCA428CA20EC}"/>
                  </a:ext>
                </a:extLst>
              </p:cNvPr>
              <p:cNvSpPr txBox="1"/>
              <p:nvPr/>
            </p:nvSpPr>
            <p:spPr>
              <a:xfrm rot="2700000">
                <a:off x="1994539" y="2454699"/>
                <a:ext cx="1278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Conception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341D1D4-B93A-4297-B598-CD2BEB13EC58}"/>
                  </a:ext>
                </a:extLst>
              </p:cNvPr>
              <p:cNvSpPr txBox="1"/>
              <p:nvPr/>
            </p:nvSpPr>
            <p:spPr>
              <a:xfrm rot="2700000">
                <a:off x="6180531" y="1795796"/>
                <a:ext cx="619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REX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A16458F-B440-4BA6-9EFD-ED1C7C4CD8CA}"/>
                  </a:ext>
                </a:extLst>
              </p:cNvPr>
              <p:cNvSpPr txBox="1"/>
              <p:nvPr/>
            </p:nvSpPr>
            <p:spPr>
              <a:xfrm>
                <a:off x="4895199" y="1942528"/>
                <a:ext cx="1121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Validation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59294652-8F3F-4FBA-83A1-A4D87319CCBC}"/>
                  </a:ext>
                </a:extLst>
              </p:cNvPr>
              <p:cNvSpPr txBox="1"/>
              <p:nvPr/>
            </p:nvSpPr>
            <p:spPr>
              <a:xfrm rot="-2700000">
                <a:off x="3781086" y="2537867"/>
                <a:ext cx="1278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Production</a:t>
                </a:r>
              </a:p>
            </p:txBody>
          </p:sp>
        </p:grpSp>
        <p:graphicFrame>
          <p:nvGraphicFramePr>
            <p:cNvPr id="27" name="Diagramme 26">
              <a:extLst>
                <a:ext uri="{FF2B5EF4-FFF2-40B4-BE49-F238E27FC236}">
                  <a16:creationId xmlns:a16="http://schemas.microsoft.com/office/drawing/2014/main" id="{B7E66534-DC45-42BD-A19F-3CDA5E2026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53162793"/>
                </p:ext>
              </p:extLst>
            </p:nvPr>
          </p:nvGraphicFramePr>
          <p:xfrm>
            <a:off x="2105470" y="5497613"/>
            <a:ext cx="6863736" cy="4618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9EC0220-F0ED-489A-BB5A-44BAF17CF369}"/>
                </a:ext>
              </a:extLst>
            </p:cNvPr>
            <p:cNvGrpSpPr/>
            <p:nvPr/>
          </p:nvGrpSpPr>
          <p:grpSpPr>
            <a:xfrm>
              <a:off x="4858328" y="3174493"/>
              <a:ext cx="4733872" cy="2154740"/>
              <a:chOff x="2051368" y="1284957"/>
              <a:chExt cx="4733872" cy="2154740"/>
            </a:xfrm>
          </p:grpSpPr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1996A85D-6810-4A32-B8A4-073841F8F0B8}"/>
                  </a:ext>
                </a:extLst>
              </p:cNvPr>
              <p:cNvSpPr/>
              <p:nvPr/>
            </p:nvSpPr>
            <p:spPr>
              <a:xfrm rot="2700000">
                <a:off x="1989577" y="2411897"/>
                <a:ext cx="1800000" cy="2556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60216914-802A-4E2D-8862-E10E0C4CE80C}"/>
                  </a:ext>
                </a:extLst>
              </p:cNvPr>
              <p:cNvSpPr/>
              <p:nvPr/>
            </p:nvSpPr>
            <p:spPr>
              <a:xfrm rot="-2700000">
                <a:off x="3385931" y="2367591"/>
                <a:ext cx="1800000" cy="2556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4A612A00-6F81-44F3-BC90-EB089EE0F3DE}"/>
                  </a:ext>
                </a:extLst>
              </p:cNvPr>
              <p:cNvSpPr/>
              <p:nvPr/>
            </p:nvSpPr>
            <p:spPr>
              <a:xfrm>
                <a:off x="5005948" y="1793053"/>
                <a:ext cx="900000" cy="2556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23BE870A-164A-4739-9E1B-F461D917B171}"/>
                  </a:ext>
                </a:extLst>
              </p:cNvPr>
              <p:cNvSpPr/>
              <p:nvPr/>
            </p:nvSpPr>
            <p:spPr>
              <a:xfrm rot="2700000">
                <a:off x="5863359" y="2028804"/>
                <a:ext cx="900000" cy="2556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AD9327EB-F1D0-4C23-92D2-17AA6AE8DE2F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2110092" y="1799794"/>
                <a:ext cx="3600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20BA22EE-8F44-4788-9B65-7840442F7B8B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3392418" y="3008315"/>
                <a:ext cx="3600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9D2CBD47-6637-4604-8F3D-1DC8B5F7D7CF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4788773" y="1813046"/>
                <a:ext cx="3600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3F375B4D-A919-4975-AD77-97D77EB785E9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5854965" y="1732156"/>
                <a:ext cx="3600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148C39E5-719D-42B5-88C1-E5EB7930F029}"/>
                  </a:ext>
                </a:extLst>
              </p:cNvPr>
              <p:cNvSpPr txBox="1"/>
              <p:nvPr/>
            </p:nvSpPr>
            <p:spPr>
              <a:xfrm>
                <a:off x="2051368" y="1348064"/>
                <a:ext cx="10773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rgbClr val="FF0000"/>
                    </a:solidFill>
                  </a:rPr>
                  <a:t>Top Projet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075A9DE-A754-439D-9CBC-A58107928BB0}"/>
                  </a:ext>
                </a:extLst>
              </p:cNvPr>
              <p:cNvSpPr txBox="1"/>
              <p:nvPr/>
            </p:nvSpPr>
            <p:spPr>
              <a:xfrm>
                <a:off x="3111404" y="2193800"/>
                <a:ext cx="8955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FF0000"/>
                    </a:solidFill>
                  </a:rPr>
                  <a:t>Top Copeau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B19C4584-0B3B-4BC7-AE7D-77659D7F1AA2}"/>
                  </a:ext>
                </a:extLst>
              </p:cNvPr>
              <p:cNvSpPr txBox="1"/>
              <p:nvPr/>
            </p:nvSpPr>
            <p:spPr>
              <a:xfrm>
                <a:off x="4345777" y="1311073"/>
                <a:ext cx="1245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rgbClr val="FF0000"/>
                    </a:solidFill>
                  </a:rPr>
                  <a:t>Top Moteur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43698F2-C80A-421C-AD8F-6835DDFD5C63}"/>
                  </a:ext>
                </a:extLst>
              </p:cNvPr>
              <p:cNvSpPr txBox="1"/>
              <p:nvPr/>
            </p:nvSpPr>
            <p:spPr>
              <a:xfrm>
                <a:off x="5539249" y="1284957"/>
                <a:ext cx="12459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rgbClr val="FF0000"/>
                    </a:solidFill>
                  </a:rPr>
                  <a:t>Top Compet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A05297F-BB2A-4562-B5D7-E110BB275B58}"/>
                  </a:ext>
                </a:extLst>
              </p:cNvPr>
              <p:cNvSpPr txBox="1"/>
              <p:nvPr/>
            </p:nvSpPr>
            <p:spPr>
              <a:xfrm rot="2700000">
                <a:off x="1994539" y="2454699"/>
                <a:ext cx="1278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Conception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81FBBC92-F8DA-4860-AD43-CABF64C9F563}"/>
                  </a:ext>
                </a:extLst>
              </p:cNvPr>
              <p:cNvSpPr txBox="1"/>
              <p:nvPr/>
            </p:nvSpPr>
            <p:spPr>
              <a:xfrm rot="2700000">
                <a:off x="6155766" y="1757862"/>
                <a:ext cx="619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REX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385013F8-7F49-4BD6-826B-8BAF69B5880E}"/>
                  </a:ext>
                </a:extLst>
              </p:cNvPr>
              <p:cNvSpPr txBox="1"/>
              <p:nvPr/>
            </p:nvSpPr>
            <p:spPr>
              <a:xfrm>
                <a:off x="4895199" y="1942528"/>
                <a:ext cx="1121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Validation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7D73EA3-1CB5-4387-9810-9FDA1D9588D5}"/>
                  </a:ext>
                </a:extLst>
              </p:cNvPr>
              <p:cNvSpPr txBox="1"/>
              <p:nvPr/>
            </p:nvSpPr>
            <p:spPr>
              <a:xfrm rot="-2700000">
                <a:off x="3781086" y="2537867"/>
                <a:ext cx="1278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Production</a:t>
                </a:r>
              </a:p>
            </p:txBody>
          </p:sp>
        </p:grp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83AF2C1-9DF9-499B-A455-327015661E62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61" y="2606932"/>
              <a:ext cx="0" cy="2905972"/>
            </a:xfrm>
            <a:prstGeom prst="line">
              <a:avLst/>
            </a:prstGeom>
            <a:ln w="127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97C51C44-E51D-4FA0-BB83-0BCE2A034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6491" y="3845712"/>
              <a:ext cx="6824" cy="1667192"/>
            </a:xfrm>
            <a:prstGeom prst="line">
              <a:avLst/>
            </a:prstGeom>
            <a:ln w="127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278E679A-6642-4BAE-98D6-5FA30C2E79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772" y="2657971"/>
              <a:ext cx="3074" cy="2854933"/>
            </a:xfrm>
            <a:prstGeom prst="line">
              <a:avLst/>
            </a:prstGeom>
            <a:ln w="127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D16399E6-540D-4198-9220-C586327D2269}"/>
                </a:ext>
              </a:extLst>
            </p:cNvPr>
            <p:cNvCxnSpPr>
              <a:cxnSpLocks/>
            </p:cNvCxnSpPr>
            <p:nvPr/>
          </p:nvCxnSpPr>
          <p:spPr>
            <a:xfrm>
              <a:off x="6379378" y="5169646"/>
              <a:ext cx="0" cy="291959"/>
            </a:xfrm>
            <a:prstGeom prst="line">
              <a:avLst/>
            </a:prstGeom>
            <a:ln w="127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2452CEBD-B719-40FC-BCB8-F5C63811FB8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547" y="3951837"/>
              <a:ext cx="26631" cy="1509768"/>
            </a:xfrm>
            <a:prstGeom prst="line">
              <a:avLst/>
            </a:prstGeom>
            <a:ln w="127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68CDA11D-41BF-4CCD-96FF-CCFC2158E661}"/>
              </a:ext>
            </a:extLst>
          </p:cNvPr>
          <p:cNvSpPr txBox="1"/>
          <p:nvPr/>
        </p:nvSpPr>
        <p:spPr>
          <a:xfrm>
            <a:off x="2409521" y="5919674"/>
            <a:ext cx="8046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F0"/>
                </a:solidFill>
              </a:rPr>
              <a:t>Avril N           Novembre N            Avril N+1          Novembre N+1        Avril N+2            Juillet N+2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C9AAFED-F90E-48BF-8702-C65400D21489}"/>
              </a:ext>
            </a:extLst>
          </p:cNvPr>
          <p:cNvCxnSpPr>
            <a:cxnSpLocks/>
          </p:cNvCxnSpPr>
          <p:nvPr/>
        </p:nvCxnSpPr>
        <p:spPr>
          <a:xfrm>
            <a:off x="9348298" y="3779957"/>
            <a:ext cx="24030" cy="1665597"/>
          </a:xfrm>
          <a:prstGeom prst="line">
            <a:avLst/>
          </a:prstGeom>
          <a:ln w="127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8133708F-B989-4BC0-8969-9E0C166D4798}"/>
              </a:ext>
            </a:extLst>
          </p:cNvPr>
          <p:cNvSpPr txBox="1"/>
          <p:nvPr/>
        </p:nvSpPr>
        <p:spPr>
          <a:xfrm>
            <a:off x="9837410" y="2293869"/>
            <a:ext cx="129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Véhicule N</a:t>
            </a:r>
          </a:p>
          <a:p>
            <a:r>
              <a:rPr lang="fr-FR" dirty="0"/>
              <a:t>(</a:t>
            </a:r>
            <a:r>
              <a:rPr lang="fr-FR" dirty="0" err="1"/>
              <a:t>Optimus</a:t>
            </a:r>
            <a:r>
              <a:rPr lang="fr-FR" dirty="0"/>
              <a:t>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AACB70D-B682-4835-B0D6-FC18863CFD6D}"/>
              </a:ext>
            </a:extLst>
          </p:cNvPr>
          <p:cNvSpPr txBox="1"/>
          <p:nvPr/>
        </p:nvSpPr>
        <p:spPr>
          <a:xfrm>
            <a:off x="10455965" y="3912729"/>
            <a:ext cx="140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Véhicule N+1</a:t>
            </a:r>
          </a:p>
          <a:p>
            <a:r>
              <a:rPr lang="fr-FR" dirty="0">
                <a:solidFill>
                  <a:srgbClr val="FF0000"/>
                </a:solidFill>
              </a:rPr>
              <a:t>(Invictus)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CCFFBE3-A637-4310-AED2-34B1B3770087}"/>
              </a:ext>
            </a:extLst>
          </p:cNvPr>
          <p:cNvSpPr txBox="1"/>
          <p:nvPr/>
        </p:nvSpPr>
        <p:spPr>
          <a:xfrm>
            <a:off x="3564837" y="1264089"/>
            <a:ext cx="255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Travail intergénérationnel</a:t>
            </a:r>
          </a:p>
        </p:txBody>
      </p:sp>
      <p:sp>
        <p:nvSpPr>
          <p:cNvPr id="68" name="Accolade fermante 67">
            <a:extLst>
              <a:ext uri="{FF2B5EF4-FFF2-40B4-BE49-F238E27FC236}">
                <a16:creationId xmlns:a16="http://schemas.microsoft.com/office/drawing/2014/main" id="{EA5DAD71-32CF-4767-B22E-C1CB41A2AA07}"/>
              </a:ext>
            </a:extLst>
          </p:cNvPr>
          <p:cNvSpPr/>
          <p:nvPr/>
        </p:nvSpPr>
        <p:spPr>
          <a:xfrm rot="16200000">
            <a:off x="4495243" y="737828"/>
            <a:ext cx="153726" cy="2014536"/>
          </a:xfrm>
          <a:prstGeom prst="rightBrac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2CAF1961-FA1E-442A-B31B-7AF5DFF9D89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3E3E3"/>
              </a:clrFrom>
              <a:clrTo>
                <a:srgbClr val="E3E3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8258" y="2066588"/>
            <a:ext cx="994760" cy="1098176"/>
          </a:xfrm>
          <a:prstGeom prst="rect">
            <a:avLst/>
          </a:prstGeom>
          <a:effectLst>
            <a:outerShdw blurRad="12700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1DE06672-92F1-4F39-BF3D-21829BDE5BB3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6432A7-1F01-4883-A75C-9F0053E2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8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ACA91-A992-4380-A31A-A50F6CF593DE}"/>
              </a:ext>
            </a:extLst>
          </p:cNvPr>
          <p:cNvSpPr/>
          <p:nvPr/>
        </p:nvSpPr>
        <p:spPr>
          <a:xfrm>
            <a:off x="2829764" y="5064040"/>
            <a:ext cx="1470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Septembre N </a:t>
            </a:r>
            <a:endParaRPr lang="fr-FR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2EDFFBE-0BC7-4B5C-BCC7-F3324A3B01EF}"/>
              </a:ext>
            </a:extLst>
          </p:cNvPr>
          <p:cNvCxnSpPr>
            <a:cxnSpLocks/>
          </p:cNvCxnSpPr>
          <p:nvPr/>
        </p:nvCxnSpPr>
        <p:spPr>
          <a:xfrm>
            <a:off x="3576058" y="2197017"/>
            <a:ext cx="0" cy="2905972"/>
          </a:xfrm>
          <a:prstGeom prst="line">
            <a:avLst/>
          </a:prstGeom>
          <a:ln w="127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034F9B70-5541-42AD-B990-1D0755668438}"/>
              </a:ext>
            </a:extLst>
          </p:cNvPr>
          <p:cNvCxnSpPr>
            <a:cxnSpLocks/>
          </p:cNvCxnSpPr>
          <p:nvPr/>
        </p:nvCxnSpPr>
        <p:spPr>
          <a:xfrm flipH="1">
            <a:off x="6238895" y="2793278"/>
            <a:ext cx="5401" cy="3563072"/>
          </a:xfrm>
          <a:prstGeom prst="line">
            <a:avLst/>
          </a:prstGeom>
          <a:ln w="127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EE602B5-F536-482E-94D6-3C599F064C8D}"/>
              </a:ext>
            </a:extLst>
          </p:cNvPr>
          <p:cNvSpPr/>
          <p:nvPr/>
        </p:nvSpPr>
        <p:spPr>
          <a:xfrm>
            <a:off x="5660415" y="6330935"/>
            <a:ext cx="129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Soutenance</a:t>
            </a:r>
          </a:p>
        </p:txBody>
      </p:sp>
    </p:spTree>
    <p:extLst>
      <p:ext uri="{BB962C8B-B14F-4D97-AF65-F5344CB8AC3E}">
        <p14:creationId xmlns:p14="http://schemas.microsoft.com/office/powerpoint/2010/main" val="186223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F1F1F1"/>
            </a:gs>
            <a:gs pos="100000">
              <a:srgbClr val="BEBDB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41E2B0-C38B-4396-938F-AF935AFF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5016"/>
            <a:ext cx="2909454" cy="1232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FCE9EA-4E1A-4418-B563-FD338F512C67}"/>
              </a:ext>
            </a:extLst>
          </p:cNvPr>
          <p:cNvSpPr txBox="1"/>
          <p:nvPr/>
        </p:nvSpPr>
        <p:spPr>
          <a:xfrm>
            <a:off x="0" y="43506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romanUcPeriod" startAt="3"/>
            </a:pPr>
            <a:r>
              <a:rPr lang="fr-FR" sz="2400" b="1" dirty="0"/>
              <a:t>Écurie Piston Sport Auto – EPSA</a:t>
            </a:r>
          </a:p>
          <a:p>
            <a:pPr algn="ctr"/>
            <a:r>
              <a:rPr lang="fr-FR" sz="2400" b="1" dirty="0"/>
              <a:t>L’organisation de l’équipe pour la saison 2020</a:t>
            </a:r>
          </a:p>
        </p:txBody>
      </p:sp>
      <p:pic>
        <p:nvPicPr>
          <p:cNvPr id="4" name="Picture 6" descr="https://lh4.googleusercontent.com/tDwfaWIODJwkVzC04hR4wphZ_bXVMzxILbAN9Qbng8EwIAbWv-Or6b11Jyv2qqyH2fMlHzvMDEqmubu33Vw1qj5t-PauwGvmDfLxtND69gtRglVB3TUtZhO0V3XG9FqWCcJLVMSl2JA">
            <a:extLst>
              <a:ext uri="{FF2B5EF4-FFF2-40B4-BE49-F238E27FC236}">
                <a16:creationId xmlns:a16="http://schemas.microsoft.com/office/drawing/2014/main" id="{EA4007AB-D6C7-448C-AA2D-7ACB44C6D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4" y="99863"/>
            <a:ext cx="3325919" cy="723603"/>
          </a:xfrm>
          <a:prstGeom prst="rect">
            <a:avLst/>
          </a:prstGeom>
          <a:noFill/>
          <a:effectLst>
            <a:outerShdw blurRad="25400" dist="38100" dir="54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666BB626-5EA1-4905-843B-1A4E54C69804}"/>
              </a:ext>
            </a:extLst>
          </p:cNvPr>
          <p:cNvGrpSpPr/>
          <p:nvPr/>
        </p:nvGrpSpPr>
        <p:grpSpPr>
          <a:xfrm>
            <a:off x="-904" y="1556175"/>
            <a:ext cx="12192929" cy="4935953"/>
            <a:chOff x="-904" y="1556175"/>
            <a:chExt cx="12192929" cy="4935953"/>
          </a:xfrm>
        </p:grpSpPr>
        <p:graphicFrame>
          <p:nvGraphicFramePr>
            <p:cNvPr id="6" name="Google Shape;123;p17">
              <a:extLst>
                <a:ext uri="{FF2B5EF4-FFF2-40B4-BE49-F238E27FC236}">
                  <a16:creationId xmlns:a16="http://schemas.microsoft.com/office/drawing/2014/main" id="{C4D4C3E0-6388-49FE-8FD0-7967FB1E33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6646677"/>
                </p:ext>
              </p:extLst>
            </p:nvPr>
          </p:nvGraphicFramePr>
          <p:xfrm>
            <a:off x="-904" y="1561179"/>
            <a:ext cx="4671750" cy="1559580"/>
          </p:xfrm>
          <a:graphic>
            <a:graphicData uri="http://schemas.openxmlformats.org/drawingml/2006/table">
              <a:tbl>
                <a:tblPr firstRow="1" bandRow="1">
                  <a:tableStyleId>{7E9639D4-E3E2-4D34-9284-5A2195B3D0D7}</a:tableStyleId>
                </a:tblPr>
                <a:tblGrid>
                  <a:gridCol w="4671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Direction Opérationnelle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Projet</a:t>
                        </a:r>
                        <a:endParaRPr dirty="0"/>
                      </a:p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fr-FR" sz="1800" dirty="0"/>
                          <a:t>Directeur Technique</a:t>
                        </a:r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Financier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Performance</a:t>
                        </a:r>
                        <a:endParaRPr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" name="Google Shape;124;p17">
              <a:extLst>
                <a:ext uri="{FF2B5EF4-FFF2-40B4-BE49-F238E27FC236}">
                  <a16:creationId xmlns:a16="http://schemas.microsoft.com/office/drawing/2014/main" id="{FB3E905D-9F5C-40EA-99B6-2D833EF113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95545261"/>
                </p:ext>
              </p:extLst>
            </p:nvPr>
          </p:nvGraphicFramePr>
          <p:xfrm>
            <a:off x="4944439" y="1556175"/>
            <a:ext cx="4398140" cy="1559580"/>
          </p:xfrm>
          <a:graphic>
            <a:graphicData uri="http://schemas.openxmlformats.org/drawingml/2006/table">
              <a:tbl>
                <a:tblPr firstRow="1" bandRow="1">
                  <a:tableStyleId>{7E9639D4-E3E2-4D34-9284-5A2195B3D0D7}</a:tableStyleId>
                </a:tblPr>
                <a:tblGrid>
                  <a:gridCol w="43981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Direction Associative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Président</a:t>
                        </a:r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Vice Président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Trésorier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Secrétaire Général</a:t>
                        </a:r>
                        <a:endParaRPr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8" name="Google Shape;125;p17">
              <a:extLst>
                <a:ext uri="{FF2B5EF4-FFF2-40B4-BE49-F238E27FC236}">
                  <a16:creationId xmlns:a16="http://schemas.microsoft.com/office/drawing/2014/main" id="{2BF5F0C1-4147-40C0-899D-D2C19B8E379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4233417"/>
                </p:ext>
              </p:extLst>
            </p:nvPr>
          </p:nvGraphicFramePr>
          <p:xfrm>
            <a:off x="9616183" y="1556175"/>
            <a:ext cx="2575842" cy="1554500"/>
          </p:xfrm>
          <a:graphic>
            <a:graphicData uri="http://schemas.openxmlformats.org/drawingml/2006/table">
              <a:tbl>
                <a:tblPr firstRow="1" bandRow="1">
                  <a:tableStyleId>{7E9639D4-E3E2-4D34-9284-5A2195B3D0D7}</a:tableStyleId>
                </a:tblPr>
                <a:tblGrid>
                  <a:gridCol w="25758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Département Communication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Membres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" name="Google Shape;126;p17">
              <a:extLst>
                <a:ext uri="{FF2B5EF4-FFF2-40B4-BE49-F238E27FC236}">
                  <a16:creationId xmlns:a16="http://schemas.microsoft.com/office/drawing/2014/main" id="{F949410E-7082-4B62-8A73-70E432CCDC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1460152"/>
                </p:ext>
              </p:extLst>
            </p:nvPr>
          </p:nvGraphicFramePr>
          <p:xfrm>
            <a:off x="0" y="3723577"/>
            <a:ext cx="3207224" cy="1379685"/>
          </p:xfrm>
          <a:graphic>
            <a:graphicData uri="http://schemas.openxmlformats.org/drawingml/2006/table">
              <a:tbl>
                <a:tblPr firstRow="1" bandRow="1">
                  <a:tableStyleId>{17292A2E-F333-43FB-9621-5CBBE7FDCDCB}</a:tableStyleId>
                </a:tblPr>
                <a:tblGrid>
                  <a:gridCol w="320722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30733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Châssis équipé &amp; Aérodynamique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39595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de département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Membres</a:t>
                        </a:r>
                        <a:endParaRPr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" name="Google Shape;127;p17">
              <a:extLst>
                <a:ext uri="{FF2B5EF4-FFF2-40B4-BE49-F238E27FC236}">
                  <a16:creationId xmlns:a16="http://schemas.microsoft.com/office/drawing/2014/main" id="{95D4D854-BF6D-4CB2-8F3B-2FD200DB2A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65261470"/>
                </p:ext>
              </p:extLst>
            </p:nvPr>
          </p:nvGraphicFramePr>
          <p:xfrm>
            <a:off x="3207224" y="5100896"/>
            <a:ext cx="3013756" cy="1382762"/>
          </p:xfrm>
          <a:graphic>
            <a:graphicData uri="http://schemas.openxmlformats.org/drawingml/2006/table">
              <a:tbl>
                <a:tblPr firstRow="1" bandRow="1">
                  <a:tableStyleId>{F2DE63D5-997A-4646-A377-4702673A728D}</a:tableStyleId>
                </a:tblPr>
                <a:tblGrid>
                  <a:gridCol w="301375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5079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>
                            <a:solidFill>
                              <a:schemeClr val="tx1"/>
                            </a:solidFill>
                          </a:rPr>
                          <a:t>Liaison au Sol</a:t>
                        </a:r>
                      </a:p>
                    </a:txBody>
                    <a:tcPr marL="91450" marR="91450" marT="45725" marB="45725">
                      <a:lnL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87683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b="0" dirty="0"/>
                          <a:t>Directeur </a:t>
                        </a:r>
                        <a:r>
                          <a:rPr lang="fr-FR" sz="1800" dirty="0"/>
                          <a:t>de département</a:t>
                        </a:r>
                        <a:endParaRPr b="0"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Membres</a:t>
                        </a:r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fr-FR" sz="1800" dirty="0"/>
                      </a:p>
                    </a:txBody>
                    <a:tcPr marL="91450" marR="91450" marT="45725" marB="45725">
                      <a:lnL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1" name="Google Shape;128;p17">
              <a:extLst>
                <a:ext uri="{FF2B5EF4-FFF2-40B4-BE49-F238E27FC236}">
                  <a16:creationId xmlns:a16="http://schemas.microsoft.com/office/drawing/2014/main" id="{D14EEA52-7F8A-42C5-8A07-64B5E153D3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14146443"/>
                </p:ext>
              </p:extLst>
            </p:nvPr>
          </p:nvGraphicFramePr>
          <p:xfrm>
            <a:off x="9234735" y="5100896"/>
            <a:ext cx="2957263" cy="1391232"/>
          </p:xfrm>
          <a:graphic>
            <a:graphicData uri="http://schemas.openxmlformats.org/drawingml/2006/table">
              <a:tbl>
                <a:tblPr firstRow="1" bandRow="1">
                  <a:tableStyleId>{912C8C85-51F0-491E-9774-3900AFEF0FD7}</a:tableStyleId>
                </a:tblPr>
                <a:tblGrid>
                  <a:gridCol w="29572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5730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SEISM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25462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de département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Membres</a:t>
                        </a:r>
                        <a:endParaRPr sz="1800"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cxnSp>
          <p:nvCxnSpPr>
            <p:cNvPr id="12" name="Google Shape;129;p17">
              <a:extLst>
                <a:ext uri="{FF2B5EF4-FFF2-40B4-BE49-F238E27FC236}">
                  <a16:creationId xmlns:a16="http://schemas.microsoft.com/office/drawing/2014/main" id="{A69C4988-58A8-46C4-B0D3-0487746B1513}"/>
                </a:ext>
              </a:extLst>
            </p:cNvPr>
            <p:cNvCxnSpPr/>
            <p:nvPr/>
          </p:nvCxnSpPr>
          <p:spPr>
            <a:xfrm rot="10800000" flipH="1">
              <a:off x="4670840" y="2335859"/>
              <a:ext cx="273600" cy="5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3" name="Google Shape;130;p17">
              <a:extLst>
                <a:ext uri="{FF2B5EF4-FFF2-40B4-BE49-F238E27FC236}">
                  <a16:creationId xmlns:a16="http://schemas.microsoft.com/office/drawing/2014/main" id="{D338F00B-36DF-4CF8-AF8C-21376A47FE0A}"/>
                </a:ext>
              </a:extLst>
            </p:cNvPr>
            <p:cNvCxnSpPr/>
            <p:nvPr/>
          </p:nvCxnSpPr>
          <p:spPr>
            <a:xfrm>
              <a:off x="9342583" y="2326179"/>
              <a:ext cx="273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4" name="Google Shape;131;p17">
              <a:extLst>
                <a:ext uri="{FF2B5EF4-FFF2-40B4-BE49-F238E27FC236}">
                  <a16:creationId xmlns:a16="http://schemas.microsoft.com/office/drawing/2014/main" id="{2B2B6013-AAE1-4E05-89F4-F6CC9B4F9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2" y="3413747"/>
              <a:ext cx="9109754" cy="1525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32;p17">
              <a:extLst>
                <a:ext uri="{FF2B5EF4-FFF2-40B4-BE49-F238E27FC236}">
                  <a16:creationId xmlns:a16="http://schemas.microsoft.com/office/drawing/2014/main" id="{3C6163B1-D75B-43D7-B36B-CE7A46A68138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1603612" y="3429000"/>
              <a:ext cx="0" cy="29457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" name="Google Shape;134;p17">
              <a:extLst>
                <a:ext uri="{FF2B5EF4-FFF2-40B4-BE49-F238E27FC236}">
                  <a16:creationId xmlns:a16="http://schemas.microsoft.com/office/drawing/2014/main" id="{F7318656-A4E5-4FF2-A011-8F0649773FE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4714102" y="3410762"/>
              <a:ext cx="1" cy="169013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" name="Google Shape;135;p17">
              <a:extLst>
                <a:ext uri="{FF2B5EF4-FFF2-40B4-BE49-F238E27FC236}">
                  <a16:creationId xmlns:a16="http://schemas.microsoft.com/office/drawing/2014/main" id="{6010F7B0-A31C-44C8-8FEA-7FCF78B2DDE3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7727858" y="3421374"/>
              <a:ext cx="0" cy="2335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" name="Google Shape;136;p17">
              <a:extLst>
                <a:ext uri="{FF2B5EF4-FFF2-40B4-BE49-F238E27FC236}">
                  <a16:creationId xmlns:a16="http://schemas.microsoft.com/office/drawing/2014/main" id="{6E7B22D4-74FC-441D-BC81-DAE0C8005688}"/>
                </a:ext>
              </a:extLst>
            </p:cNvPr>
            <p:cNvCxnSpPr/>
            <p:nvPr/>
          </p:nvCxnSpPr>
          <p:spPr>
            <a:xfrm rot="10800000">
              <a:off x="2334968" y="3120599"/>
              <a:ext cx="0" cy="308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aphicFrame>
          <p:nvGraphicFramePr>
            <p:cNvPr id="19" name="Google Shape;139;p17">
              <a:extLst>
                <a:ext uri="{FF2B5EF4-FFF2-40B4-BE49-F238E27FC236}">
                  <a16:creationId xmlns:a16="http://schemas.microsoft.com/office/drawing/2014/main" id="{82158EF5-69A0-4726-A641-188DB96DDA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7478578"/>
                </p:ext>
              </p:extLst>
            </p:nvPr>
          </p:nvGraphicFramePr>
          <p:xfrm>
            <a:off x="6220980" y="3654962"/>
            <a:ext cx="3013756" cy="1445933"/>
          </p:xfrm>
          <a:graphic>
            <a:graphicData uri="http://schemas.openxmlformats.org/drawingml/2006/table">
              <a:tbl>
                <a:tblPr firstRow="1" bandRow="1">
                  <a:tableStyleId>{69012ECD-51FC-41F1-AA8D-1B2483CD663E}</a:tableStyleId>
                </a:tblPr>
                <a:tblGrid>
                  <a:gridCol w="301375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13129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Motorisation Instrumentée</a:t>
                        </a:r>
                        <a:endParaRPr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32804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Directeur de département</a:t>
                        </a:r>
                        <a:endParaRPr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800" dirty="0"/>
                          <a:t>Membres</a:t>
                        </a:r>
                        <a:endParaRPr sz="1800" dirty="0"/>
                      </a:p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 dirty="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B6CA74C4-ED4F-40F7-8884-76EF75F96495}"/>
              </a:ext>
            </a:extLst>
          </p:cNvPr>
          <p:cNvSpPr txBox="1"/>
          <p:nvPr/>
        </p:nvSpPr>
        <p:spPr>
          <a:xfrm>
            <a:off x="0" y="0"/>
            <a:ext cx="121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Soutenance de PE : PE 66</a:t>
            </a:r>
            <a:endParaRPr lang="fr-FR" sz="2000" b="1" u="sng" dirty="0">
              <a:solidFill>
                <a:srgbClr val="C2381E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828A654-3CF3-48E1-859B-24E2B297608D}"/>
              </a:ext>
            </a:extLst>
          </p:cNvPr>
          <p:cNvSpPr txBox="1"/>
          <p:nvPr/>
        </p:nvSpPr>
        <p:spPr>
          <a:xfrm>
            <a:off x="0" y="6500191"/>
            <a:ext cx="7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ARZ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4BB99465-DB1E-451A-BA46-07C51AB5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9</a:t>
            </a:fld>
            <a:endParaRPr lang="fr-FR"/>
          </a:p>
        </p:txBody>
      </p:sp>
      <p:cxnSp>
        <p:nvCxnSpPr>
          <p:cNvPr id="30" name="Google Shape;135;p17">
            <a:extLst>
              <a:ext uri="{FF2B5EF4-FFF2-40B4-BE49-F238E27FC236}">
                <a16:creationId xmlns:a16="http://schemas.microsoft.com/office/drawing/2014/main" id="{6B2ECC15-B9EC-4735-BFB5-583AF172A15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713366" y="3410762"/>
            <a:ext cx="0" cy="169013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733340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1175</Words>
  <Application>Microsoft Office PowerPoint</Application>
  <PresentationFormat>Grand écran</PresentationFormat>
  <Paragraphs>364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SFRM1200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97</cp:revision>
  <dcterms:created xsi:type="dcterms:W3CDTF">2019-03-10T15:27:20Z</dcterms:created>
  <dcterms:modified xsi:type="dcterms:W3CDTF">2019-06-29T07:34:49Z</dcterms:modified>
</cp:coreProperties>
</file>